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61"/>
  </p:notesMasterIdLst>
  <p:handoutMasterIdLst>
    <p:handoutMasterId r:id="rId162"/>
  </p:handoutMasterIdLst>
  <p:sldIdLst>
    <p:sldId id="359" r:id="rId2"/>
    <p:sldId id="360" r:id="rId3"/>
    <p:sldId id="365" r:id="rId4"/>
    <p:sldId id="613" r:id="rId5"/>
    <p:sldId id="366" r:id="rId6"/>
    <p:sldId id="367" r:id="rId7"/>
    <p:sldId id="373" r:id="rId8"/>
    <p:sldId id="374" r:id="rId9"/>
    <p:sldId id="375" r:id="rId10"/>
    <p:sldId id="602" r:id="rId11"/>
    <p:sldId id="500" r:id="rId12"/>
    <p:sldId id="481" r:id="rId13"/>
    <p:sldId id="554" r:id="rId14"/>
    <p:sldId id="377" r:id="rId15"/>
    <p:sldId id="378" r:id="rId16"/>
    <p:sldId id="568" r:id="rId17"/>
    <p:sldId id="567" r:id="rId18"/>
    <p:sldId id="596" r:id="rId19"/>
    <p:sldId id="597" r:id="rId20"/>
    <p:sldId id="379" r:id="rId21"/>
    <p:sldId id="380" r:id="rId22"/>
    <p:sldId id="383" r:id="rId23"/>
    <p:sldId id="384" r:id="rId24"/>
    <p:sldId id="385" r:id="rId25"/>
    <p:sldId id="536" r:id="rId26"/>
    <p:sldId id="570" r:id="rId27"/>
    <p:sldId id="571" r:id="rId28"/>
    <p:sldId id="616" r:id="rId29"/>
    <p:sldId id="388" r:id="rId30"/>
    <p:sldId id="589" r:id="rId31"/>
    <p:sldId id="617" r:id="rId32"/>
    <p:sldId id="591" r:id="rId33"/>
    <p:sldId id="592" r:id="rId34"/>
    <p:sldId id="593" r:id="rId35"/>
    <p:sldId id="594" r:id="rId36"/>
    <p:sldId id="545" r:id="rId37"/>
    <p:sldId id="487" r:id="rId38"/>
    <p:sldId id="606" r:id="rId39"/>
    <p:sldId id="489" r:id="rId40"/>
    <p:sldId id="391" r:id="rId41"/>
    <p:sldId id="595" r:id="rId42"/>
    <p:sldId id="618" r:id="rId43"/>
    <p:sldId id="507" r:id="rId44"/>
    <p:sldId id="490" r:id="rId45"/>
    <p:sldId id="491" r:id="rId46"/>
    <p:sldId id="492" r:id="rId47"/>
    <p:sldId id="493" r:id="rId48"/>
    <p:sldId id="605" r:id="rId49"/>
    <p:sldId id="501" r:id="rId50"/>
    <p:sldId id="485" r:id="rId51"/>
    <p:sldId id="401" r:id="rId52"/>
    <p:sldId id="402" r:id="rId53"/>
    <p:sldId id="454" r:id="rId54"/>
    <p:sldId id="575" r:id="rId55"/>
    <p:sldId id="601" r:id="rId56"/>
    <p:sldId id="404" r:id="rId57"/>
    <p:sldId id="518" r:id="rId58"/>
    <p:sldId id="502" r:id="rId59"/>
    <p:sldId id="440" r:id="rId60"/>
    <p:sldId id="506" r:id="rId61"/>
    <p:sldId id="514" r:id="rId62"/>
    <p:sldId id="569" r:id="rId63"/>
    <p:sldId id="515" r:id="rId64"/>
    <p:sldId id="504" r:id="rId65"/>
    <p:sldId id="546" r:id="rId66"/>
    <p:sldId id="409" r:id="rId67"/>
    <p:sldId id="423" r:id="rId68"/>
    <p:sldId id="598" r:id="rId69"/>
    <p:sldId id="410" r:id="rId70"/>
    <p:sldId id="615" r:id="rId71"/>
    <p:sldId id="411" r:id="rId72"/>
    <p:sldId id="614" r:id="rId73"/>
    <p:sldId id="599" r:id="rId74"/>
    <p:sldId id="600" r:id="rId75"/>
    <p:sldId id="553" r:id="rId76"/>
    <p:sldId id="629" r:id="rId77"/>
    <p:sldId id="549" r:id="rId78"/>
    <p:sldId id="556" r:id="rId79"/>
    <p:sldId id="555" r:id="rId80"/>
    <p:sldId id="551" r:id="rId81"/>
    <p:sldId id="552" r:id="rId82"/>
    <p:sldId id="511" r:id="rId83"/>
    <p:sldId id="628" r:id="rId84"/>
    <p:sldId id="539" r:id="rId85"/>
    <p:sldId id="576" r:id="rId86"/>
    <p:sldId id="577" r:id="rId87"/>
    <p:sldId id="541" r:id="rId88"/>
    <p:sldId id="534" r:id="rId89"/>
    <p:sldId id="620" r:id="rId90"/>
    <p:sldId id="538" r:id="rId91"/>
    <p:sldId id="540" r:id="rId92"/>
    <p:sldId id="619" r:id="rId93"/>
    <p:sldId id="573" r:id="rId94"/>
    <p:sldId id="542" r:id="rId95"/>
    <p:sldId id="566" r:id="rId96"/>
    <p:sldId id="543" r:id="rId97"/>
    <p:sldId id="436" r:id="rId98"/>
    <p:sldId id="578" r:id="rId99"/>
    <p:sldId id="623" r:id="rId100"/>
    <p:sldId id="559" r:id="rId101"/>
    <p:sldId id="581" r:id="rId102"/>
    <p:sldId id="624" r:id="rId103"/>
    <p:sldId id="530" r:id="rId104"/>
    <p:sldId id="560" r:id="rId105"/>
    <p:sldId id="625" r:id="rId106"/>
    <p:sldId id="561" r:id="rId107"/>
    <p:sldId id="580" r:id="rId108"/>
    <p:sldId id="586" r:id="rId109"/>
    <p:sldId id="626" r:id="rId110"/>
    <p:sldId id="579" r:id="rId111"/>
    <p:sldId id="627" r:id="rId112"/>
    <p:sldId id="432" r:id="rId113"/>
    <p:sldId id="498" r:id="rId114"/>
    <p:sldId id="497" r:id="rId115"/>
    <p:sldId id="612" r:id="rId116"/>
    <p:sldId id="532" r:id="rId117"/>
    <p:sldId id="533" r:id="rId118"/>
    <p:sldId id="413" r:id="rId119"/>
    <p:sldId id="512" r:id="rId120"/>
    <p:sldId id="582" r:id="rId121"/>
    <p:sldId id="521" r:id="rId122"/>
    <p:sldId id="415" r:id="rId123"/>
    <p:sldId id="516" r:id="rId124"/>
    <p:sldId id="583" r:id="rId125"/>
    <p:sldId id="523" r:id="rId126"/>
    <p:sldId id="609" r:id="rId127"/>
    <p:sldId id="610" r:id="rId128"/>
    <p:sldId id="611" r:id="rId129"/>
    <p:sldId id="430" r:id="rId130"/>
    <p:sldId id="462" r:id="rId131"/>
    <p:sldId id="557" r:id="rId132"/>
    <p:sldId id="558" r:id="rId133"/>
    <p:sldId id="434" r:id="rId134"/>
    <p:sldId id="470" r:id="rId135"/>
    <p:sldId id="524" r:id="rId136"/>
    <p:sldId id="417" r:id="rId137"/>
    <p:sldId id="472" r:id="rId138"/>
    <p:sldId id="525" r:id="rId139"/>
    <p:sldId id="526" r:id="rId140"/>
    <p:sldId id="421" r:id="rId141"/>
    <p:sldId id="464" r:id="rId142"/>
    <p:sldId id="527" r:id="rId143"/>
    <p:sldId id="528" r:id="rId144"/>
    <p:sldId id="419" r:id="rId145"/>
    <p:sldId id="465" r:id="rId146"/>
    <p:sldId id="420" r:id="rId147"/>
    <p:sldId id="424" r:id="rId148"/>
    <p:sldId id="494" r:id="rId149"/>
    <p:sldId id="607" r:id="rId150"/>
    <p:sldId id="608" r:id="rId151"/>
    <p:sldId id="426" r:id="rId152"/>
    <p:sldId id="495" r:id="rId153"/>
    <p:sldId id="529" r:id="rId154"/>
    <p:sldId id="428" r:id="rId155"/>
    <p:sldId id="496" r:id="rId156"/>
    <p:sldId id="429" r:id="rId157"/>
    <p:sldId id="604" r:id="rId158"/>
    <p:sldId id="603" r:id="rId159"/>
    <p:sldId id="517" r:id="rId160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61" autoAdjust="0"/>
    <p:restoredTop sz="96793" autoAdjust="0"/>
  </p:normalViewPr>
  <p:slideViewPr>
    <p:cSldViewPr>
      <p:cViewPr>
        <p:scale>
          <a:sx n="150" d="100"/>
          <a:sy n="150" d="100"/>
        </p:scale>
        <p:origin x="-80" y="8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9216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slide" Target="slides/slide159.xml"/><Relationship Id="rId161" Type="http://schemas.openxmlformats.org/officeDocument/2006/relationships/notesMaster" Target="notesMasters/notesMaster1.xml"/><Relationship Id="rId162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printerSettings" Target="printerSettings/printerSettings1.bin"/><Relationship Id="rId164" Type="http://schemas.openxmlformats.org/officeDocument/2006/relationships/presProps" Target="presProps.xml"/><Relationship Id="rId165" Type="http://schemas.openxmlformats.org/officeDocument/2006/relationships/viewProps" Target="viewProps.xml"/><Relationship Id="rId166" Type="http://schemas.openxmlformats.org/officeDocument/2006/relationships/theme" Target="theme/theme1.xml"/><Relationship Id="rId167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2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265606" y="6658222"/>
            <a:ext cx="4028717" cy="350994"/>
          </a:xfrm>
          <a:prstGeom prst="rect">
            <a:avLst/>
          </a:prstGeom>
        </p:spPr>
        <p:txBody>
          <a:bodyPr lIns="85083" tIns="42541" rIns="85083" bIns="42541"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83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1FEF-6DE1-4A33-90BD-FE418CF16118}" type="slidenum">
              <a:rPr lang="en-US" smtClean="0"/>
              <a:pPr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50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March 6, 2014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334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  <p:sldLayoutId id="2147484231" r:id="rId15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jpeg"/><Relationship Id="rId4" Type="http://schemas.openxmlformats.org/officeDocument/2006/relationships/image" Target="../media/image2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9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27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4" Type="http://schemas.openxmlformats.org/officeDocument/2006/relationships/image" Target="../media/image49.png"/><Relationship Id="rId5" Type="http://schemas.openxmlformats.org/officeDocument/2006/relationships/image" Target="../media/image230.png"/><Relationship Id="rId6" Type="http://schemas.openxmlformats.org/officeDocument/2006/relationships/image" Target="../media/image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27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4" Type="http://schemas.openxmlformats.org/officeDocument/2006/relationships/image" Target="../media/image232.png"/><Relationship Id="rId5" Type="http://schemas.openxmlformats.org/officeDocument/2006/relationships/image" Target="../media/image22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1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4" Type="http://schemas.openxmlformats.org/officeDocument/2006/relationships/image" Target="../media/image229.png"/><Relationship Id="rId5" Type="http://schemas.openxmlformats.org/officeDocument/2006/relationships/image" Target="../media/image80.png"/><Relationship Id="rId6" Type="http://schemas.openxmlformats.org/officeDocument/2006/relationships/image" Target="../media/image23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27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4" Type="http://schemas.openxmlformats.org/officeDocument/2006/relationships/image" Target="../media/image229.png"/><Relationship Id="rId5" Type="http://schemas.openxmlformats.org/officeDocument/2006/relationships/image" Target="../media/image234.png"/><Relationship Id="rId6" Type="http://schemas.openxmlformats.org/officeDocument/2006/relationships/image" Target="../media/image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27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4" Type="http://schemas.openxmlformats.org/officeDocument/2006/relationships/image" Target="../media/image229.png"/><Relationship Id="rId5" Type="http://schemas.openxmlformats.org/officeDocument/2006/relationships/image" Target="../media/image235.png"/><Relationship Id="rId6" Type="http://schemas.openxmlformats.org/officeDocument/2006/relationships/image" Target="../media/image8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27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4" Type="http://schemas.openxmlformats.org/officeDocument/2006/relationships/image" Target="../media/image229.png"/><Relationship Id="rId5" Type="http://schemas.openxmlformats.org/officeDocument/2006/relationships/image" Target="../media/image237.jp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6.jp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2.png"/><Relationship Id="rId3" Type="http://schemas.openxmlformats.org/officeDocument/2006/relationships/image" Target="../media/image238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42.png"/><Relationship Id="rId8" Type="http://schemas.openxmlformats.org/officeDocument/2006/relationships/image" Target="../media/image43.png"/><Relationship Id="rId9" Type="http://schemas.openxmlformats.org/officeDocument/2006/relationships/image" Target="../media/image44.png"/><Relationship Id="rId10" Type="http://schemas.openxmlformats.org/officeDocument/2006/relationships/image" Target="../media/image45.png"/><Relationship Id="rId11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8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9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4" Type="http://schemas.openxmlformats.org/officeDocument/2006/relationships/image" Target="../media/image240.png"/><Relationship Id="rId5" Type="http://schemas.openxmlformats.org/officeDocument/2006/relationships/image" Target="../media/image241.png"/><Relationship Id="rId6" Type="http://schemas.microsoft.com/office/2007/relationships/hdphoto" Target="../media/hdphoto2.wdp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2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png"/><Relationship Id="rId4" Type="http://schemas.openxmlformats.org/officeDocument/2006/relationships/image" Target="../media/image24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png"/><Relationship Id="rId4" Type="http://schemas.openxmlformats.org/officeDocument/2006/relationships/image" Target="../media/image24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5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png"/><Relationship Id="rId4" Type="http://schemas.openxmlformats.org/officeDocument/2006/relationships/image" Target="../media/image246.png"/><Relationship Id="rId5" Type="http://schemas.openxmlformats.org/officeDocument/2006/relationships/image" Target="../media/image24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8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png"/><Relationship Id="rId4" Type="http://schemas.openxmlformats.org/officeDocument/2006/relationships/image" Target="../media/image249.png"/><Relationship Id="rId5" Type="http://schemas.openxmlformats.org/officeDocument/2006/relationships/image" Target="../media/image250.png"/><Relationship Id="rId6" Type="http://schemas.openxmlformats.org/officeDocument/2006/relationships/image" Target="../media/image25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2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4" Type="http://schemas.openxmlformats.org/officeDocument/2006/relationships/image" Target="../media/image185.png"/><Relationship Id="rId5" Type="http://schemas.openxmlformats.org/officeDocument/2006/relationships/image" Target="../media/image253.png"/><Relationship Id="rId6" Type="http://schemas.openxmlformats.org/officeDocument/2006/relationships/image" Target="../media/image8.png"/><Relationship Id="rId7" Type="http://schemas.openxmlformats.org/officeDocument/2006/relationships/image" Target="../media/image182.png"/><Relationship Id="rId8" Type="http://schemas.openxmlformats.org/officeDocument/2006/relationships/image" Target="../media/image12.png"/><Relationship Id="rId9" Type="http://schemas.openxmlformats.org/officeDocument/2006/relationships/image" Target="../media/image254.png"/><Relationship Id="rId10" Type="http://schemas.openxmlformats.org/officeDocument/2006/relationships/image" Target="../media/image255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5.png"/><Relationship Id="rId12" Type="http://schemas.openxmlformats.org/officeDocument/2006/relationships/image" Target="../media/image266.jpeg"/><Relationship Id="rId13" Type="http://schemas.openxmlformats.org/officeDocument/2006/relationships/image" Target="../media/image267.png"/><Relationship Id="rId14" Type="http://schemas.openxmlformats.org/officeDocument/2006/relationships/image" Target="../media/image11.png"/><Relationship Id="rId15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57.png"/><Relationship Id="rId4" Type="http://schemas.openxmlformats.org/officeDocument/2006/relationships/image" Target="../media/image258.png"/><Relationship Id="rId5" Type="http://schemas.openxmlformats.org/officeDocument/2006/relationships/image" Target="../media/image259.png"/><Relationship Id="rId6" Type="http://schemas.openxmlformats.org/officeDocument/2006/relationships/image" Target="../media/image260.png"/><Relationship Id="rId7" Type="http://schemas.openxmlformats.org/officeDocument/2006/relationships/image" Target="../media/image261.png"/><Relationship Id="rId8" Type="http://schemas.openxmlformats.org/officeDocument/2006/relationships/image" Target="../media/image262.png"/><Relationship Id="rId9" Type="http://schemas.openxmlformats.org/officeDocument/2006/relationships/image" Target="../media/image263.png"/><Relationship Id="rId10" Type="http://schemas.openxmlformats.org/officeDocument/2006/relationships/image" Target="../media/image264.pn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8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4" Type="http://schemas.openxmlformats.org/officeDocument/2006/relationships/image" Target="../media/image270.png"/><Relationship Id="rId5" Type="http://schemas.openxmlformats.org/officeDocument/2006/relationships/image" Target="../media/image271.png"/><Relationship Id="rId6" Type="http://schemas.openxmlformats.org/officeDocument/2006/relationships/image" Target="../media/image272.png"/><Relationship Id="rId7" Type="http://schemas.openxmlformats.org/officeDocument/2006/relationships/image" Target="../media/image184.png"/><Relationship Id="rId8" Type="http://schemas.openxmlformats.org/officeDocument/2006/relationships/image" Target="../media/image263.png"/><Relationship Id="rId9" Type="http://schemas.openxmlformats.org/officeDocument/2006/relationships/image" Target="../media/image273.png"/><Relationship Id="rId10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4.png"/></Relationships>
</file>

<file path=ppt/slides/_rels/slide13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1.png"/><Relationship Id="rId12" Type="http://schemas.openxmlformats.org/officeDocument/2006/relationships/image" Target="../media/image282.png"/><Relationship Id="rId13" Type="http://schemas.openxmlformats.org/officeDocument/2006/relationships/image" Target="../media/image283.png"/><Relationship Id="rId14" Type="http://schemas.openxmlformats.org/officeDocument/2006/relationships/image" Target="../media/image284.png"/><Relationship Id="rId15" Type="http://schemas.openxmlformats.org/officeDocument/2006/relationships/image" Target="../media/image285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71.png"/><Relationship Id="rId4" Type="http://schemas.openxmlformats.org/officeDocument/2006/relationships/image" Target="../media/image275.png"/><Relationship Id="rId5" Type="http://schemas.openxmlformats.org/officeDocument/2006/relationships/image" Target="../media/image274.png"/><Relationship Id="rId6" Type="http://schemas.openxmlformats.org/officeDocument/2006/relationships/image" Target="../media/image276.jpeg"/><Relationship Id="rId7" Type="http://schemas.openxmlformats.org/officeDocument/2006/relationships/image" Target="../media/image277.jpeg"/><Relationship Id="rId8" Type="http://schemas.openxmlformats.org/officeDocument/2006/relationships/image" Target="../media/image278.jpeg"/><Relationship Id="rId9" Type="http://schemas.openxmlformats.org/officeDocument/2006/relationships/image" Target="../media/image279.png"/><Relationship Id="rId10" Type="http://schemas.openxmlformats.org/officeDocument/2006/relationships/image" Target="../media/image280.png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7.png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6.png"/></Relationships>
</file>

<file path=ppt/slides/_rels/slide14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1.png"/><Relationship Id="rId12" Type="http://schemas.openxmlformats.org/officeDocument/2006/relationships/image" Target="../media/image292.png"/><Relationship Id="rId13" Type="http://schemas.openxmlformats.org/officeDocument/2006/relationships/image" Target="../media/image293.png"/><Relationship Id="rId14" Type="http://schemas.openxmlformats.org/officeDocument/2006/relationships/image" Target="../media/image294.png"/><Relationship Id="rId15" Type="http://schemas.openxmlformats.org/officeDocument/2006/relationships/image" Target="../media/image295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86.png"/><Relationship Id="rId4" Type="http://schemas.openxmlformats.org/officeDocument/2006/relationships/image" Target="../media/image287.png"/><Relationship Id="rId5" Type="http://schemas.openxmlformats.org/officeDocument/2006/relationships/image" Target="../media/image269.png"/><Relationship Id="rId6" Type="http://schemas.openxmlformats.org/officeDocument/2006/relationships/image" Target="../media/image288.png"/><Relationship Id="rId7" Type="http://schemas.openxmlformats.org/officeDocument/2006/relationships/image" Target="../media/image289.png"/><Relationship Id="rId8" Type="http://schemas.openxmlformats.org/officeDocument/2006/relationships/image" Target="../media/image282.png"/><Relationship Id="rId9" Type="http://schemas.openxmlformats.org/officeDocument/2006/relationships/image" Target="../media/image279.png"/><Relationship Id="rId10" Type="http://schemas.openxmlformats.org/officeDocument/2006/relationships/image" Target="../media/image290.png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6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png"/><Relationship Id="rId4" Type="http://schemas.openxmlformats.org/officeDocument/2006/relationships/image" Target="../media/image296.png"/><Relationship Id="rId5" Type="http://schemas.openxmlformats.org/officeDocument/2006/relationships/image" Target="../media/image282.png"/><Relationship Id="rId6" Type="http://schemas.openxmlformats.org/officeDocument/2006/relationships/image" Target="../media/image279.png"/><Relationship Id="rId7" Type="http://schemas.openxmlformats.org/officeDocument/2006/relationships/image" Target="../media/image298.png"/><Relationship Id="rId8" Type="http://schemas.openxmlformats.org/officeDocument/2006/relationships/image" Target="../media/image299.png"/><Relationship Id="rId9" Type="http://schemas.openxmlformats.org/officeDocument/2006/relationships/image" Target="../media/image300.png"/><Relationship Id="rId10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1.emf"/></Relationships>
</file>

<file path=ppt/slides/_rels/slide14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5.png"/><Relationship Id="rId12" Type="http://schemas.openxmlformats.org/officeDocument/2006/relationships/image" Target="../media/image306.png"/><Relationship Id="rId13" Type="http://schemas.openxmlformats.org/officeDocument/2006/relationships/image" Target="../media/image307.png"/><Relationship Id="rId14" Type="http://schemas.openxmlformats.org/officeDocument/2006/relationships/image" Target="../media/image308.png"/><Relationship Id="rId15" Type="http://schemas.openxmlformats.org/officeDocument/2006/relationships/image" Target="../media/image309.jpeg"/><Relationship Id="rId16" Type="http://schemas.openxmlformats.org/officeDocument/2006/relationships/image" Target="../media/image279.png"/><Relationship Id="rId17" Type="http://schemas.openxmlformats.org/officeDocument/2006/relationships/image" Target="../media/image301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1.png"/><Relationship Id="rId4" Type="http://schemas.openxmlformats.org/officeDocument/2006/relationships/image" Target="../media/image288.png"/><Relationship Id="rId5" Type="http://schemas.openxmlformats.org/officeDocument/2006/relationships/image" Target="../media/image293.png"/><Relationship Id="rId6" Type="http://schemas.openxmlformats.org/officeDocument/2006/relationships/image" Target="../media/image294.png"/><Relationship Id="rId7" Type="http://schemas.openxmlformats.org/officeDocument/2006/relationships/image" Target="../media/image295.png"/><Relationship Id="rId8" Type="http://schemas.openxmlformats.org/officeDocument/2006/relationships/image" Target="../media/image302.png"/><Relationship Id="rId9" Type="http://schemas.openxmlformats.org/officeDocument/2006/relationships/image" Target="../media/image303.png"/><Relationship Id="rId10" Type="http://schemas.openxmlformats.org/officeDocument/2006/relationships/image" Target="../media/image304.jpeg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49.png"/><Relationship Id="rId5" Type="http://schemas.openxmlformats.org/officeDocument/2006/relationships/image" Target="../media/image54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2.png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0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4" Type="http://schemas.openxmlformats.org/officeDocument/2006/relationships/image" Target="../media/image311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2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9.png"/><Relationship Id="rId4" Type="http://schemas.openxmlformats.org/officeDocument/2006/relationships/image" Target="../media/image312.png"/><Relationship Id="rId5" Type="http://schemas.openxmlformats.org/officeDocument/2006/relationships/image" Target="../media/image283.png"/><Relationship Id="rId6" Type="http://schemas.openxmlformats.org/officeDocument/2006/relationships/image" Target="../media/image284.png"/><Relationship Id="rId7" Type="http://schemas.openxmlformats.org/officeDocument/2006/relationships/image" Target="../media/image285.png"/><Relationship Id="rId8" Type="http://schemas.openxmlformats.org/officeDocument/2006/relationships/image" Target="../media/image313.png"/><Relationship Id="rId9" Type="http://schemas.openxmlformats.org/officeDocument/2006/relationships/image" Target="../media/image39.png"/><Relationship Id="rId10" Type="http://schemas.openxmlformats.org/officeDocument/2006/relationships/image" Target="../media/image26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4.png"/></Relationships>
</file>

<file path=ppt/slides/_rels/slide15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microsoft.com/office/2007/relationships/hdphoto" Target="../media/hdphoto4.wdp"/><Relationship Id="rId5" Type="http://schemas.microsoft.com/office/2007/relationships/hdphoto" Target="../media/hdphoto5.wdp"/><Relationship Id="rId6" Type="http://schemas.microsoft.com/office/2007/relationships/hdphoto" Target="../media/hdphoto6.wdp"/><Relationship Id="rId7" Type="http://schemas.microsoft.com/office/2007/relationships/hdphoto" Target="../media/hdphoto7.wdp"/><Relationship Id="rId8" Type="http://schemas.microsoft.com/office/2007/relationships/hdphoto" Target="../media/hdphoto8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5.png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7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0.png"/><Relationship Id="rId5" Type="http://schemas.openxmlformats.org/officeDocument/2006/relationships/image" Target="../media/image55.png"/><Relationship Id="rId6" Type="http://schemas.openxmlformats.org/officeDocument/2006/relationships/image" Target="../media/image58.png"/><Relationship Id="rId7" Type="http://schemas.openxmlformats.org/officeDocument/2006/relationships/image" Target="../media/image59.png"/><Relationship Id="rId8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49.png"/><Relationship Id="rId5" Type="http://schemas.openxmlformats.org/officeDocument/2006/relationships/image" Target="../media/image51.png"/><Relationship Id="rId6" Type="http://schemas.openxmlformats.org/officeDocument/2006/relationships/image" Target="../media/image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1.png"/><Relationship Id="rId6" Type="http://schemas.openxmlformats.org/officeDocument/2006/relationships/image" Target="../media/image49.png"/><Relationship Id="rId7" Type="http://schemas.openxmlformats.org/officeDocument/2006/relationships/image" Target="../media/image51.png"/><Relationship Id="rId8" Type="http://schemas.openxmlformats.org/officeDocument/2006/relationships/image" Target="../media/image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4" Type="http://schemas.openxmlformats.org/officeDocument/2006/relationships/image" Target="../media/image49.png"/><Relationship Id="rId5" Type="http://schemas.openxmlformats.org/officeDocument/2006/relationships/image" Target="../media/image54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4.png"/><Relationship Id="rId5" Type="http://schemas.openxmlformats.org/officeDocument/2006/relationships/image" Target="../media/image50.png"/><Relationship Id="rId6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49.png"/><Relationship Id="rId6" Type="http://schemas.openxmlformats.org/officeDocument/2006/relationships/image" Target="../media/image54.png"/><Relationship Id="rId7" Type="http://schemas.openxmlformats.org/officeDocument/2006/relationships/image" Target="../media/image73.png"/><Relationship Id="rId8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7" Type="http://schemas.openxmlformats.org/officeDocument/2006/relationships/image" Target="../media/image80.png"/><Relationship Id="rId8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49.png"/><Relationship Id="rId5" Type="http://schemas.openxmlformats.org/officeDocument/2006/relationships/image" Target="../media/image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4.png"/><Relationship Id="rId5" Type="http://schemas.openxmlformats.org/officeDocument/2006/relationships/image" Target="../media/image62.png"/><Relationship Id="rId6" Type="http://schemas.openxmlformats.org/officeDocument/2006/relationships/image" Target="../media/image82.png"/><Relationship Id="rId7" Type="http://schemas.openxmlformats.org/officeDocument/2006/relationships/image" Target="../media/image83.png"/><Relationship Id="rId8" Type="http://schemas.openxmlformats.org/officeDocument/2006/relationships/image" Target="../media/image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Relationship Id="rId6" Type="http://schemas.openxmlformats.org/officeDocument/2006/relationships/image" Target="../media/image54.png"/><Relationship Id="rId7" Type="http://schemas.openxmlformats.org/officeDocument/2006/relationships/image" Target="../media/image73.png"/><Relationship Id="rId8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49.png"/><Relationship Id="rId5" Type="http://schemas.openxmlformats.org/officeDocument/2006/relationships/image" Target="../media/image54.png"/><Relationship Id="rId6" Type="http://schemas.openxmlformats.org/officeDocument/2006/relationships/image" Target="../media/image88.png"/><Relationship Id="rId7" Type="http://schemas.openxmlformats.org/officeDocument/2006/relationships/image" Target="../media/image8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4" Type="http://schemas.openxmlformats.org/officeDocument/2006/relationships/image" Target="../media/image61.png"/><Relationship Id="rId5" Type="http://schemas.openxmlformats.org/officeDocument/2006/relationships/image" Target="../media/image49.png"/><Relationship Id="rId6" Type="http://schemas.openxmlformats.org/officeDocument/2006/relationships/image" Target="../media/image54.png"/><Relationship Id="rId7" Type="http://schemas.openxmlformats.org/officeDocument/2006/relationships/image" Target="../media/image62.png"/><Relationship Id="rId8" Type="http://schemas.openxmlformats.org/officeDocument/2006/relationships/image" Target="../media/image63.png"/><Relationship Id="rId9" Type="http://schemas.openxmlformats.org/officeDocument/2006/relationships/image" Target="../media/image9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Relationship Id="rId6" Type="http://schemas.openxmlformats.org/officeDocument/2006/relationships/image" Target="../media/image9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8.png"/><Relationship Id="rId6" Type="http://schemas.openxmlformats.org/officeDocument/2006/relationships/image" Target="../media/image7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76.png"/><Relationship Id="rId6" Type="http://schemas.openxmlformats.org/officeDocument/2006/relationships/image" Target="../media/image99.png"/><Relationship Id="rId7" Type="http://schemas.openxmlformats.org/officeDocument/2006/relationships/image" Target="../media/image10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4" Type="http://schemas.openxmlformats.org/officeDocument/2006/relationships/image" Target="../media/image10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4" Type="http://schemas.openxmlformats.org/officeDocument/2006/relationships/image" Target="../media/image105.png"/><Relationship Id="rId5" Type="http://schemas.openxmlformats.org/officeDocument/2006/relationships/image" Target="../media/image39.png"/><Relationship Id="rId6" Type="http://schemas.openxmlformats.org/officeDocument/2006/relationships/image" Target="../media/image106.jpeg"/><Relationship Id="rId7" Type="http://schemas.openxmlformats.org/officeDocument/2006/relationships/image" Target="../media/image107.png"/><Relationship Id="rId8" Type="http://schemas.openxmlformats.org/officeDocument/2006/relationships/image" Target="../media/image108.png"/><Relationship Id="rId9" Type="http://schemas.openxmlformats.org/officeDocument/2006/relationships/image" Target="../media/image109.png"/><Relationship Id="rId10" Type="http://schemas.openxmlformats.org/officeDocument/2006/relationships/image" Target="../media/image110.png"/><Relationship Id="rId11" Type="http://schemas.openxmlformats.org/officeDocument/2006/relationships/image" Target="../media/image111.jp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Relationship Id="rId6" Type="http://schemas.openxmlformats.org/officeDocument/2006/relationships/image" Target="../media/image114.png"/><Relationship Id="rId7" Type="http://schemas.openxmlformats.org/officeDocument/2006/relationships/image" Target="../media/image11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Relationship Id="rId6" Type="http://schemas.openxmlformats.org/officeDocument/2006/relationships/image" Target="../media/image115.png"/><Relationship Id="rId7" Type="http://schemas.openxmlformats.org/officeDocument/2006/relationships/image" Target="../media/image9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115.png"/><Relationship Id="rId5" Type="http://schemas.openxmlformats.org/officeDocument/2006/relationships/image" Target="../media/image117.png"/><Relationship Id="rId6" Type="http://schemas.openxmlformats.org/officeDocument/2006/relationships/image" Target="../media/image62.png"/><Relationship Id="rId7" Type="http://schemas.openxmlformats.org/officeDocument/2006/relationships/image" Target="../media/image103.png"/><Relationship Id="rId8" Type="http://schemas.openxmlformats.org/officeDocument/2006/relationships/image" Target="../media/image11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120.png"/><Relationship Id="rId5" Type="http://schemas.openxmlformats.org/officeDocument/2006/relationships/image" Target="../media/image115.png"/><Relationship Id="rId6" Type="http://schemas.openxmlformats.org/officeDocument/2006/relationships/image" Target="../media/image121.png"/><Relationship Id="rId7" Type="http://schemas.openxmlformats.org/officeDocument/2006/relationships/image" Target="../media/image84.png"/><Relationship Id="rId8" Type="http://schemas.openxmlformats.org/officeDocument/2006/relationships/image" Target="../media/image9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94.png"/><Relationship Id="rId5" Type="http://schemas.openxmlformats.org/officeDocument/2006/relationships/image" Target="../media/image124.png"/><Relationship Id="rId6" Type="http://schemas.openxmlformats.org/officeDocument/2006/relationships/image" Target="../media/image125.png"/><Relationship Id="rId7" Type="http://schemas.openxmlformats.org/officeDocument/2006/relationships/image" Target="../media/image96.png"/><Relationship Id="rId8" Type="http://schemas.openxmlformats.org/officeDocument/2006/relationships/image" Target="../media/image118.png"/><Relationship Id="rId9" Type="http://schemas.openxmlformats.org/officeDocument/2006/relationships/image" Target="../media/image93.png"/><Relationship Id="rId10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94.png"/><Relationship Id="rId5" Type="http://schemas.openxmlformats.org/officeDocument/2006/relationships/image" Target="../media/image124.png"/><Relationship Id="rId6" Type="http://schemas.openxmlformats.org/officeDocument/2006/relationships/image" Target="../media/image125.png"/><Relationship Id="rId7" Type="http://schemas.openxmlformats.org/officeDocument/2006/relationships/image" Target="../media/image96.png"/><Relationship Id="rId8" Type="http://schemas.openxmlformats.org/officeDocument/2006/relationships/image" Target="../media/image118.png"/><Relationship Id="rId9" Type="http://schemas.openxmlformats.org/officeDocument/2006/relationships/image" Target="../media/image93.png"/><Relationship Id="rId10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4" Type="http://schemas.openxmlformats.org/officeDocument/2006/relationships/image" Target="../media/image93.png"/><Relationship Id="rId5" Type="http://schemas.openxmlformats.org/officeDocument/2006/relationships/image" Target="../media/image124.png"/><Relationship Id="rId6" Type="http://schemas.openxmlformats.org/officeDocument/2006/relationships/image" Target="../media/image103.png"/><Relationship Id="rId7" Type="http://schemas.openxmlformats.org/officeDocument/2006/relationships/image" Target="../media/image130.png"/><Relationship Id="rId8" Type="http://schemas.openxmlformats.org/officeDocument/2006/relationships/image" Target="../media/image126.png"/><Relationship Id="rId9" Type="http://schemas.openxmlformats.org/officeDocument/2006/relationships/image" Target="../media/image125.png"/><Relationship Id="rId10" Type="http://schemas.openxmlformats.org/officeDocument/2006/relationships/image" Target="../media/image9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84.png"/><Relationship Id="rId5" Type="http://schemas.openxmlformats.org/officeDocument/2006/relationships/image" Target="../media/image103.png"/><Relationship Id="rId6" Type="http://schemas.openxmlformats.org/officeDocument/2006/relationships/image" Target="../media/image118.png"/><Relationship Id="rId7" Type="http://schemas.openxmlformats.org/officeDocument/2006/relationships/image" Target="../media/image132.png"/><Relationship Id="rId8" Type="http://schemas.openxmlformats.org/officeDocument/2006/relationships/image" Target="../media/image130.png"/><Relationship Id="rId9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134.png"/><Relationship Id="rId5" Type="http://schemas.openxmlformats.org/officeDocument/2006/relationships/image" Target="../media/image135.png"/><Relationship Id="rId6" Type="http://schemas.openxmlformats.org/officeDocument/2006/relationships/image" Target="../media/image103.png"/><Relationship Id="rId7" Type="http://schemas.openxmlformats.org/officeDocument/2006/relationships/image" Target="../media/image136.png"/><Relationship Id="rId8" Type="http://schemas.openxmlformats.org/officeDocument/2006/relationships/image" Target="../media/image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9.png"/><Relationship Id="rId5" Type="http://schemas.openxmlformats.org/officeDocument/2006/relationships/image" Target="../media/image138.png"/><Relationship Id="rId6" Type="http://schemas.openxmlformats.org/officeDocument/2006/relationships/image" Target="../media/image139.png"/><Relationship Id="rId7" Type="http://schemas.openxmlformats.org/officeDocument/2006/relationships/image" Target="../media/image140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4" Type="http://schemas.openxmlformats.org/officeDocument/2006/relationships/image" Target="../media/image143.png"/><Relationship Id="rId5" Type="http://schemas.openxmlformats.org/officeDocument/2006/relationships/image" Target="../media/image124.png"/><Relationship Id="rId6" Type="http://schemas.openxmlformats.org/officeDocument/2006/relationships/image" Target="../media/image103.png"/><Relationship Id="rId7" Type="http://schemas.openxmlformats.org/officeDocument/2006/relationships/image" Target="../media/image118.png"/><Relationship Id="rId8" Type="http://schemas.openxmlformats.org/officeDocument/2006/relationships/image" Target="../media/image130.png"/><Relationship Id="rId9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4" Type="http://schemas.openxmlformats.org/officeDocument/2006/relationships/image" Target="../media/image142.png"/><Relationship Id="rId5" Type="http://schemas.openxmlformats.org/officeDocument/2006/relationships/image" Target="../media/image124.png"/><Relationship Id="rId6" Type="http://schemas.openxmlformats.org/officeDocument/2006/relationships/image" Target="../media/image103.png"/><Relationship Id="rId7" Type="http://schemas.openxmlformats.org/officeDocument/2006/relationships/image" Target="../media/image118.png"/><Relationship Id="rId8" Type="http://schemas.openxmlformats.org/officeDocument/2006/relationships/image" Target="../media/image130.png"/><Relationship Id="rId9" Type="http://schemas.openxmlformats.org/officeDocument/2006/relationships/image" Target="../media/image126.png"/><Relationship Id="rId10" Type="http://schemas.openxmlformats.org/officeDocument/2006/relationships/image" Target="../media/image14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124.png"/><Relationship Id="rId5" Type="http://schemas.openxmlformats.org/officeDocument/2006/relationships/image" Target="../media/image103.png"/><Relationship Id="rId6" Type="http://schemas.openxmlformats.org/officeDocument/2006/relationships/image" Target="../media/image118.png"/><Relationship Id="rId7" Type="http://schemas.openxmlformats.org/officeDocument/2006/relationships/image" Target="../media/image130.png"/><Relationship Id="rId8" Type="http://schemas.openxmlformats.org/officeDocument/2006/relationships/image" Target="../media/image126.png"/><Relationship Id="rId9" Type="http://schemas.openxmlformats.org/officeDocument/2006/relationships/image" Target="../media/image14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124.png"/><Relationship Id="rId5" Type="http://schemas.openxmlformats.org/officeDocument/2006/relationships/image" Target="../media/image130.png"/><Relationship Id="rId6" Type="http://schemas.openxmlformats.org/officeDocument/2006/relationships/image" Target="../media/image149.png"/><Relationship Id="rId7" Type="http://schemas.openxmlformats.org/officeDocument/2006/relationships/image" Target="../media/image129.png"/><Relationship Id="rId8" Type="http://schemas.openxmlformats.org/officeDocument/2006/relationships/image" Target="../media/image147.png"/><Relationship Id="rId9" Type="http://schemas.openxmlformats.org/officeDocument/2006/relationships/image" Target="../media/image150.png"/><Relationship Id="rId10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4" Type="http://schemas.openxmlformats.org/officeDocument/2006/relationships/image" Target="../media/image135.png"/><Relationship Id="rId5" Type="http://schemas.openxmlformats.org/officeDocument/2006/relationships/image" Target="../media/image149.png"/><Relationship Id="rId6" Type="http://schemas.openxmlformats.org/officeDocument/2006/relationships/image" Target="../media/image147.png"/><Relationship Id="rId7" Type="http://schemas.openxmlformats.org/officeDocument/2006/relationships/image" Target="../media/image151.png"/><Relationship Id="rId8" Type="http://schemas.openxmlformats.org/officeDocument/2006/relationships/image" Target="../media/image152.png"/><Relationship Id="rId9" Type="http://schemas.openxmlformats.org/officeDocument/2006/relationships/image" Target="../media/image15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4" Type="http://schemas.openxmlformats.org/officeDocument/2006/relationships/image" Target="../media/image141.png"/><Relationship Id="rId5" Type="http://schemas.openxmlformats.org/officeDocument/2006/relationships/image" Target="../media/image124.png"/><Relationship Id="rId6" Type="http://schemas.openxmlformats.org/officeDocument/2006/relationships/image" Target="../media/image130.png"/><Relationship Id="rId7" Type="http://schemas.openxmlformats.org/officeDocument/2006/relationships/image" Target="../media/image126.png"/><Relationship Id="rId8" Type="http://schemas.openxmlformats.org/officeDocument/2006/relationships/image" Target="../media/image155.png"/><Relationship Id="rId9" Type="http://schemas.openxmlformats.org/officeDocument/2006/relationships/image" Target="../media/image14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4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5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4" Type="http://schemas.openxmlformats.org/officeDocument/2006/relationships/image" Target="../media/image160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3" Type="http://schemas.openxmlformats.org/officeDocument/2006/relationships/image" Target="../media/image1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4" Type="http://schemas.openxmlformats.org/officeDocument/2006/relationships/image" Target="../media/image141.png"/><Relationship Id="rId5" Type="http://schemas.openxmlformats.org/officeDocument/2006/relationships/image" Target="../media/image124.png"/><Relationship Id="rId6" Type="http://schemas.openxmlformats.org/officeDocument/2006/relationships/image" Target="../media/image118.png"/><Relationship Id="rId7" Type="http://schemas.openxmlformats.org/officeDocument/2006/relationships/image" Target="../media/image14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166.png"/><Relationship Id="rId5" Type="http://schemas.openxmlformats.org/officeDocument/2006/relationships/image" Target="../media/image167.png"/><Relationship Id="rId6" Type="http://schemas.openxmlformats.org/officeDocument/2006/relationships/image" Target="../media/image168.png"/><Relationship Id="rId7" Type="http://schemas.openxmlformats.org/officeDocument/2006/relationships/image" Target="../media/image14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4" Type="http://schemas.openxmlformats.org/officeDocument/2006/relationships/image" Target="../media/image165.png"/><Relationship Id="rId5" Type="http://schemas.openxmlformats.org/officeDocument/2006/relationships/image" Target="../media/image118.png"/><Relationship Id="rId6" Type="http://schemas.openxmlformats.org/officeDocument/2006/relationships/image" Target="../media/image93.png"/><Relationship Id="rId7" Type="http://schemas.openxmlformats.org/officeDocument/2006/relationships/image" Target="../media/image14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9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1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2.png"/><Relationship Id="rId3" Type="http://schemas.openxmlformats.org/officeDocument/2006/relationships/image" Target="../media/image17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4" Type="http://schemas.openxmlformats.org/officeDocument/2006/relationships/image" Target="../media/image124.png"/><Relationship Id="rId5" Type="http://schemas.openxmlformats.org/officeDocument/2006/relationships/image" Target="../media/image11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4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9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4" Type="http://schemas.microsoft.com/office/2007/relationships/hdphoto" Target="../media/hdphoto1.wdp"/><Relationship Id="rId5" Type="http://schemas.openxmlformats.org/officeDocument/2006/relationships/image" Target="../media/image177.png"/><Relationship Id="rId6" Type="http://schemas.openxmlformats.org/officeDocument/2006/relationships/image" Target="../media/image1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5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9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4" Type="http://schemas.openxmlformats.org/officeDocument/2006/relationships/image" Target="../media/image182.png"/><Relationship Id="rId5" Type="http://schemas.openxmlformats.org/officeDocument/2006/relationships/image" Target="../media/image183.png"/><Relationship Id="rId6" Type="http://schemas.openxmlformats.org/officeDocument/2006/relationships/image" Target="../media/image18.png"/><Relationship Id="rId7" Type="http://schemas.openxmlformats.org/officeDocument/2006/relationships/image" Target="../media/image17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0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4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4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4" Type="http://schemas.openxmlformats.org/officeDocument/2006/relationships/image" Target="../media/image189.png"/><Relationship Id="rId5" Type="http://schemas.openxmlformats.org/officeDocument/2006/relationships/image" Target="../media/image190.png"/><Relationship Id="rId6" Type="http://schemas.openxmlformats.org/officeDocument/2006/relationships/image" Target="../media/image191.png"/><Relationship Id="rId7" Type="http://schemas.openxmlformats.org/officeDocument/2006/relationships/image" Target="../media/image192.png"/><Relationship Id="rId8" Type="http://schemas.openxmlformats.org/officeDocument/2006/relationships/image" Target="../media/image19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7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4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4" Type="http://schemas.openxmlformats.org/officeDocument/2006/relationships/image" Target="../media/image196.png"/><Relationship Id="rId5" Type="http://schemas.openxmlformats.org/officeDocument/2006/relationships/image" Target="../media/image197.png"/><Relationship Id="rId6" Type="http://schemas.openxmlformats.org/officeDocument/2006/relationships/image" Target="../media/image198.png"/><Relationship Id="rId7" Type="http://schemas.openxmlformats.org/officeDocument/2006/relationships/image" Target="../media/image199.png"/><Relationship Id="rId8" Type="http://schemas.openxmlformats.org/officeDocument/2006/relationships/image" Target="../media/image200.png"/><Relationship Id="rId9" Type="http://schemas.openxmlformats.org/officeDocument/2006/relationships/image" Target="../media/image201.png"/><Relationship Id="rId10" Type="http://schemas.openxmlformats.org/officeDocument/2006/relationships/image" Target="../media/image202.png"/><Relationship Id="rId11" Type="http://schemas.openxmlformats.org/officeDocument/2006/relationships/image" Target="../media/image20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4.png"/><Relationship Id="rId3" Type="http://schemas.openxmlformats.org/officeDocument/2006/relationships/image" Target="../media/image205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6.jpeg"/><Relationship Id="rId3" Type="http://schemas.openxmlformats.org/officeDocument/2006/relationships/image" Target="../media/image207.jpe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8.jpg"/><Relationship Id="rId3" Type="http://schemas.openxmlformats.org/officeDocument/2006/relationships/image" Target="../media/image209.jp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0.png"/><Relationship Id="rId3" Type="http://schemas.openxmlformats.org/officeDocument/2006/relationships/image" Target="../media/image211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Relationship Id="rId3" Type="http://schemas.openxmlformats.org/officeDocument/2006/relationships/image" Target="../media/image6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2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3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4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4.png"/><Relationship Id="rId3" Type="http://schemas.openxmlformats.org/officeDocument/2006/relationships/image" Target="../media/image62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5.png"/><Relationship Id="rId3" Type="http://schemas.openxmlformats.org/officeDocument/2006/relationships/image" Target="../media/image216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7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217.png"/><Relationship Id="rId5" Type="http://schemas.openxmlformats.org/officeDocument/2006/relationships/image" Target="../media/image219.png"/><Relationship Id="rId6" Type="http://schemas.openxmlformats.org/officeDocument/2006/relationships/image" Target="../media/image220.png"/><Relationship Id="rId7" Type="http://schemas.openxmlformats.org/officeDocument/2006/relationships/image" Target="../media/image221.png"/><Relationship Id="rId8" Type="http://schemas.openxmlformats.org/officeDocument/2006/relationships/image" Target="../media/image222.png"/><Relationship Id="rId9" Type="http://schemas.openxmlformats.org/officeDocument/2006/relationships/image" Target="../media/image223.png"/><Relationship Id="rId10" Type="http://schemas.openxmlformats.org/officeDocument/2006/relationships/image" Target="../media/image224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18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4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Mar, 2014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FortiGate Appliance by Segments</a:t>
            </a:r>
            <a:endParaRPr lang="en-US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480479"/>
              </p:ext>
            </p:extLst>
          </p:nvPr>
        </p:nvGraphicFramePr>
        <p:xfrm>
          <a:off x="139200" y="1245972"/>
          <a:ext cx="8901469" cy="488701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316234"/>
                <a:gridCol w="1083605"/>
                <a:gridCol w="1083605"/>
                <a:gridCol w="1083605"/>
                <a:gridCol w="1083605"/>
                <a:gridCol w="1083605"/>
                <a:gridCol w="1083605"/>
                <a:gridCol w="1083605"/>
              </a:tblGrid>
              <a:tr h="41339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2569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 / Cloud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</a:b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92185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8025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Model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20-90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55009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Product Range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Entry Level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69485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*Key Hardware Features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Switch, WiFi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GE,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GE,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40 GE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Chassis &amp; Blades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15" descr="FWF-60D_Ft-top-REF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468" y="3609570"/>
            <a:ext cx="722820" cy="65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FG-5140B_Ft-to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280" y="3174494"/>
            <a:ext cx="1416366" cy="1257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FG-1000C_Ft-To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627" y="3868297"/>
            <a:ext cx="1159351" cy="46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530" y="3960835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 descr="FG-3950B_Ft-TOP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64"/>
          <a:stretch/>
        </p:blipFill>
        <p:spPr>
          <a:xfrm>
            <a:off x="6755174" y="3722350"/>
            <a:ext cx="1217883" cy="522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FWF-60D_Ft-top-REF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675"/>
          <a:stretch/>
        </p:blipFill>
        <p:spPr>
          <a:xfrm>
            <a:off x="1471002" y="4119091"/>
            <a:ext cx="722819" cy="337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773" y="3964490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133" y="3956704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411865" y="6384591"/>
            <a:ext cx="26885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be available as hardware variants</a:t>
            </a:r>
          </a:p>
        </p:txBody>
      </p:sp>
    </p:spTree>
    <p:extLst>
      <p:ext uri="{BB962C8B-B14F-4D97-AF65-F5344CB8AC3E}">
        <p14:creationId xmlns:p14="http://schemas.microsoft.com/office/powerpoint/2010/main" val="355689690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9465902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2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1903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73592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FortiSwitch-108D-POE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8x PoE GE RJ45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1327773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75W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477927"/>
            <a:ext cx="569690" cy="312735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828800"/>
            <a:ext cx="4953000" cy="128229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75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2133600"/>
            <a:ext cx="4724400" cy="6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x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4785332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Yes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11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987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049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52600"/>
            <a:ext cx="6018305" cy="1447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06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2008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301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FortiSwitch-448B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SFP+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682019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905000"/>
            <a:ext cx="5029200" cy="133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35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 – Access Switches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991516"/>
              </p:ext>
            </p:extLst>
          </p:nvPr>
        </p:nvGraphicFramePr>
        <p:xfrm>
          <a:off x="304796" y="1295400"/>
          <a:ext cx="8382004" cy="359688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05004"/>
                <a:gridCol w="2159000"/>
                <a:gridCol w="2159000"/>
                <a:gridCol w="21590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FSW-224B-POE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20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 (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740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FG-100D_Ft-to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440" y="4876800"/>
            <a:ext cx="2736001" cy="81548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18" y="36567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33400" y="3581400"/>
            <a:ext cx="16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FG/FWF-30D Series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3200400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4462" y="2400611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962030" y="3619811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FG/FWF-60D Series</a:t>
            </a: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83" y="3701341"/>
            <a:ext cx="213020" cy="151969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2895600" y="5562600"/>
            <a:ext cx="152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 Series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5647235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946727" y="44911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38" name="Picture 37" descr="FG-140D_Ft-to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4580435"/>
            <a:ext cx="2694214" cy="838200"/>
          </a:xfrm>
          <a:prstGeom prst="rect">
            <a:avLst/>
          </a:prstGeom>
        </p:spPr>
      </p:pic>
      <p:pic>
        <p:nvPicPr>
          <p:cNvPr id="37" name="Picture 36" descr="FG-140D-POE_Ft-top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4351835"/>
            <a:ext cx="2667000" cy="829733"/>
          </a:xfrm>
          <a:prstGeom prst="rect">
            <a:avLst/>
          </a:prstGeom>
        </p:spPr>
      </p:pic>
      <p:pic>
        <p:nvPicPr>
          <p:cNvPr id="40" name="Picture 39" descr="FWF-300D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045" y="2904035"/>
            <a:ext cx="1179427" cy="324019"/>
          </a:xfrm>
          <a:prstGeom prst="rect">
            <a:avLst/>
          </a:prstGeom>
        </p:spPr>
      </p:pic>
      <p:pic>
        <p:nvPicPr>
          <p:cNvPr id="41" name="Picture 40" descr="FWF-300D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3224855"/>
            <a:ext cx="1179427" cy="324019"/>
          </a:xfrm>
          <a:prstGeom prst="rect">
            <a:avLst/>
          </a:prstGeom>
        </p:spPr>
      </p:pic>
      <p:pic>
        <p:nvPicPr>
          <p:cNvPr id="42" name="Picture 41" descr="FG-90D_Ft-top.png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683" y="4876801"/>
            <a:ext cx="1392674" cy="523194"/>
          </a:xfrm>
          <a:prstGeom prst="rect">
            <a:avLst/>
          </a:prstGeom>
        </p:spPr>
      </p:pic>
      <p:pic>
        <p:nvPicPr>
          <p:cNvPr id="43" name="Picture 42" descr="FWF-90D_Ft-top-an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4114800"/>
            <a:ext cx="1823081" cy="12192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533400" y="54864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9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0D Series</a:t>
            </a:r>
          </a:p>
        </p:txBody>
      </p:sp>
      <p:pic>
        <p:nvPicPr>
          <p:cNvPr id="45" name="Picture 4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253" y="55679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Secure Access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556802"/>
              </p:ext>
            </p:extLst>
          </p:nvPr>
        </p:nvGraphicFramePr>
        <p:xfrm>
          <a:off x="304796" y="1295400"/>
          <a:ext cx="8458202" cy="399312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29816"/>
                <a:gridCol w="1194961"/>
                <a:gridCol w="1086685"/>
                <a:gridCol w="1086685"/>
                <a:gridCol w="1086685"/>
                <a:gridCol w="1086685"/>
                <a:gridCol w="108668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FSW-108D-POE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FSW-348B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FSW-448B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PoE RJ45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12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75W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&amp; CLI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63019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Data Center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08705"/>
              </p:ext>
            </p:extLst>
          </p:nvPr>
        </p:nvGraphicFramePr>
        <p:xfrm>
          <a:off x="304796" y="1295400"/>
          <a:ext cx="8382004" cy="36832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33604"/>
                <a:gridCol w="3124200"/>
                <a:gridCol w="31242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FS-248B-DPS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FSW-548B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48 +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PoE 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(1G/10G)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48 (1G/10G)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40GE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Ports (pair)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-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FortiOS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 Wired Controller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Support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No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43087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V5.0.5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25986"/>
              </p:ext>
            </p:extLst>
          </p:nvPr>
        </p:nvGraphicFramePr>
        <p:xfrm>
          <a:off x="360350" y="1219485"/>
          <a:ext cx="8367250" cy="49160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Android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 gridSpan="5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Registered for 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 &amp; Reporting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CA" sz="1400" b="0" dirty="0" smtClean="0"/>
                        <a:t>Custom Install</a:t>
                      </a:r>
                      <a:endParaRPr lang="en-CA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Token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5835" y="2983344"/>
            <a:ext cx="990600" cy="73218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FortiToken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94985890"/>
      </p:ext>
    </p:extLst>
  </p:cSld>
  <p:clrMapOvr>
    <a:masterClrMapping/>
  </p:clrMapOvr>
  <p:transition xmlns:p14="http://schemas.microsoft.com/office/powerpoint/2010/main">
    <p:wipe dir="r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 xmlns:p14="http://schemas.microsoft.com/office/powerpoint/2010/main">
    <p:wipe dir="r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685104"/>
              </p:ext>
            </p:extLst>
          </p:nvPr>
        </p:nvGraphicFramePr>
        <p:xfrm>
          <a:off x="354804" y="1305884"/>
          <a:ext cx="8408193" cy="4682369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84639"/>
                <a:gridCol w="1137259"/>
                <a:gridCol w="1137259"/>
                <a:gridCol w="1137259"/>
                <a:gridCol w="1137259"/>
                <a:gridCol w="1137259"/>
                <a:gridCol w="1137259"/>
              </a:tblGrid>
              <a:tr h="21811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FGT-40C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FGT-90D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</a:tr>
              <a:tr h="6535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800 / 800 / 800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lang="de-DE" sz="1100" kern="1200" dirty="0" smtClean="0"/>
                        <a:t>200 / 200 / 200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/ 1 / 1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</a:t>
                      </a:r>
                      <a:r>
                        <a:rPr lang="en-US" sz="1100" baseline="0" dirty="0" smtClean="0"/>
                        <a:t>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1.5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Mil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3,500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8490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40</a:t>
                      </a:r>
                      <a:r>
                        <a:rPr lang="en-US" sz="1100" baseline="0" dirty="0" smtClean="0"/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 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 / 700 Mbps</a:t>
                      </a:r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r>
                        <a:rPr lang="en-US" sz="1100" i="0" baseline="0" dirty="0" smtClean="0">
                          <a:solidFill>
                            <a:srgbClr val="36424A"/>
                          </a:solidFill>
                        </a:rPr>
                        <a:t> x GE RJ45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7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8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x GE RJ45,</a:t>
                      </a:r>
                    </a:p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x GE SFP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102229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LENC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Ana. 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LENC, SFP, POE,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LENC, high port density, T1 port, PoE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36133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388437"/>
              </p:ext>
            </p:extLst>
          </p:nvPr>
        </p:nvGraphicFramePr>
        <p:xfrm>
          <a:off x="438861" y="1296873"/>
          <a:ext cx="8476542" cy="468567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1704"/>
                <a:gridCol w="1182473"/>
                <a:gridCol w="1182473"/>
                <a:gridCol w="1182473"/>
                <a:gridCol w="1182473"/>
                <a:gridCol w="1182473"/>
                <a:gridCol w="1182473"/>
              </a:tblGrid>
              <a:tr h="3102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FAZ-4000B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59166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646087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28959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4x 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8x 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1140154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Yes (mirrored)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33400" y="6400800"/>
            <a:ext cx="6477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aseline="30000" dirty="0"/>
              <a:t>* Only restricted to the hardware platform performance (e.g. there are no software licensing limitations)</a:t>
            </a:r>
          </a:p>
        </p:txBody>
      </p:sp>
    </p:spTree>
    <p:extLst>
      <p:ext uri="{BB962C8B-B14F-4D97-AF65-F5344CB8AC3E}">
        <p14:creationId xmlns:p14="http://schemas.microsoft.com/office/powerpoint/2010/main" val="424354541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22997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 xmlns:p14="http://schemas.microsoft.com/office/powerpoint/2010/main">
    <p:wipe dir="r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286058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9725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0909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16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52750"/>
            <a:ext cx="1143000" cy="85725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FortiSandbox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77148171"/>
      </p:ext>
    </p:extLst>
  </p:cSld>
  <p:clrMapOvr>
    <a:masterClrMapping/>
  </p:clrMapOvr>
  <p:transition xmlns:p14="http://schemas.microsoft.com/office/powerpoint/2010/main">
    <p:wipe dir="r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2212261"/>
              </p:ext>
            </p:extLst>
          </p:nvPr>
        </p:nvGraphicFramePr>
        <p:xfrm>
          <a:off x="0" y="2478840"/>
          <a:ext cx="3650536" cy="37695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 Threat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Multi-layered filtering with Code Emulator, AV engine, Cloud query and Virtual OS sandbox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Handles multiple file types, includes files that are encrypted or obfuscated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Examine files from various protocols, included those that uses SSL encryption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Operation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Receives file sample using integration with FortiGate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/FortiMail, sniffer mode and manual file uploads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cs typeface="HelveticaNeue Condensed"/>
                        </a:rPr>
                        <a:t>Capture files from remote locations using deployed FortiGates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Detailed analysis reports and real-time monitoring and alerting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Defense against APTs &amp; Unknown Threats</a:t>
            </a:r>
          </a:p>
          <a:p>
            <a:pPr lvl="2"/>
            <a:r>
              <a:rPr lang="en-US" sz="1200" dirty="0"/>
              <a:t>Advanced Threat </a:t>
            </a:r>
            <a:r>
              <a:rPr lang="en-US" sz="1200" dirty="0" smtClean="0"/>
              <a:t>Protection solution designed </a:t>
            </a:r>
            <a:r>
              <a:rPr lang="en-US" sz="1200" dirty="0"/>
              <a:t>to identify and help customers thwart the highly targeted and tailored attacks that increasingly bypass traditional defenses and lurk within networks. 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FortiSandbox</a:t>
            </a:r>
            <a:endParaRPr lang="en-US" b="0" i="0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49795"/>
            <a:ext cx="1828800" cy="1371600"/>
          </a:xfrm>
          <a:prstGeom prst="rect">
            <a:avLst/>
          </a:prstGeom>
        </p:spPr>
      </p:pic>
      <p:pic>
        <p:nvPicPr>
          <p:cNvPr id="33" name="Picture 32" descr="Cloud-Blu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114" y="2952978"/>
            <a:ext cx="1022016" cy="681774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HQ_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474" y="3452171"/>
            <a:ext cx="953558" cy="143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4" descr="FortiGate_Icon_2U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91" y="4238779"/>
            <a:ext cx="1273308" cy="89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" name="Elbow Connector 36"/>
          <p:cNvCxnSpPr>
            <a:stCxn id="35" idx="2"/>
          </p:cNvCxnSpPr>
          <p:nvPr/>
        </p:nvCxnSpPr>
        <p:spPr bwMode="auto">
          <a:xfrm rot="16200000" flipH="1">
            <a:off x="5533754" y="4877492"/>
            <a:ext cx="327398" cy="83341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1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4165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File Submission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5874776" y="4801790"/>
            <a:ext cx="1271289" cy="883552"/>
            <a:chOff x="4736709" y="3604167"/>
            <a:chExt cx="1271289" cy="883552"/>
          </a:xfrm>
        </p:grpSpPr>
        <p:pic>
          <p:nvPicPr>
            <p:cNvPr id="44" name="Picture 43" descr="2U_Lt-s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" name="Picture 45" descr="Fortinet_Shiel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296" y="3100806"/>
            <a:ext cx="351764" cy="444898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Elbow Connector 46"/>
          <p:cNvCxnSpPr/>
          <p:nvPr/>
        </p:nvCxnSpPr>
        <p:spPr bwMode="auto">
          <a:xfrm rot="5400000" flipH="1" flipV="1">
            <a:off x="6465244" y="3778575"/>
            <a:ext cx="2240245" cy="1202174"/>
          </a:xfrm>
          <a:prstGeom prst="bentConnector4">
            <a:avLst>
              <a:gd name="adj1" fmla="val 0"/>
              <a:gd name="adj2" fmla="val 119016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48" name="Elbow Connector 47"/>
          <p:cNvCxnSpPr>
            <a:stCxn id="46" idx="1"/>
            <a:endCxn id="35" idx="0"/>
          </p:cNvCxnSpPr>
          <p:nvPr/>
        </p:nvCxnSpPr>
        <p:spPr bwMode="auto">
          <a:xfrm rot="10800000" flipV="1">
            <a:off x="5280746" y="3323255"/>
            <a:ext cx="1693551" cy="915524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3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7010400" y="4267200"/>
            <a:ext cx="138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Malicious Analysis output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91000" y="2971800"/>
            <a:ext cx="3158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Latest AV Signature Update</a:t>
            </a:r>
          </a:p>
        </p:txBody>
      </p:sp>
      <p:cxnSp>
        <p:nvCxnSpPr>
          <p:cNvPr id="51" name="Elbow Connector 50"/>
          <p:cNvCxnSpPr/>
          <p:nvPr/>
        </p:nvCxnSpPr>
        <p:spPr bwMode="auto">
          <a:xfrm rot="5400000">
            <a:off x="6213729" y="4032548"/>
            <a:ext cx="1408617" cy="292651"/>
          </a:xfrm>
          <a:prstGeom prst="bentConnector3">
            <a:avLst>
              <a:gd name="adj1" fmla="val 451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rgbClr val="446E60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pic>
        <p:nvPicPr>
          <p:cNvPr id="67" name="Picture 6" descr="Virus1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885" y="3766713"/>
            <a:ext cx="496455" cy="50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Oval 69"/>
          <p:cNvSpPr/>
          <p:nvPr/>
        </p:nvSpPr>
        <p:spPr bwMode="auto">
          <a:xfrm>
            <a:off x="6152259" y="5587205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7042061" y="4267853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4355786" y="3005641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4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51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Centralized File Analysis</a:t>
            </a:r>
          </a:p>
        </p:txBody>
      </p:sp>
      <p:sp>
        <p:nvSpPr>
          <p:cNvPr id="74" name="Oval 73"/>
          <p:cNvSpPr/>
          <p:nvPr/>
        </p:nvSpPr>
        <p:spPr bwMode="auto">
          <a:xfrm>
            <a:off x="4317685" y="562184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97793" y="4972989"/>
            <a:ext cx="443345" cy="443345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4546285" y="4936040"/>
            <a:ext cx="357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98623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FortiSandbox Series 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061714"/>
              </p:ext>
            </p:extLst>
          </p:nvPr>
        </p:nvGraphicFramePr>
        <p:xfrm>
          <a:off x="466858" y="1355124"/>
          <a:ext cx="8296141" cy="100333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4092251"/>
                <a:gridCol w="4203890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FortiSandbox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FSC-3000D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Filers Per 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	Network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/>
                        <a:t>4x GE RJ45 ports, 2x GbE SFP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8025941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405689"/>
              </p:ext>
            </p:extLst>
          </p:nvPr>
        </p:nvGraphicFramePr>
        <p:xfrm>
          <a:off x="452826" y="1423857"/>
          <a:ext cx="8226223" cy="33125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42033"/>
                <a:gridCol w="1296838"/>
                <a:gridCol w="1296838"/>
                <a:gridCol w="1296838"/>
                <a:gridCol w="1296838"/>
                <a:gridCol w="1296838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FWF30D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FWF40C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FWF60C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FWF90D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Wireless Controller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2x2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MIMO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(Total/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10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 16</a:t>
                      </a:r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892261"/>
              </p:ext>
            </p:extLst>
          </p:nvPr>
        </p:nvGraphicFramePr>
        <p:xfrm>
          <a:off x="438861" y="1296872"/>
          <a:ext cx="8224868" cy="439642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FAC-3000D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2,500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Gbps, 2x GE SPF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122595"/>
              </p:ext>
            </p:extLst>
          </p:nvPr>
        </p:nvGraphicFramePr>
        <p:xfrm>
          <a:off x="438861" y="1296872"/>
          <a:ext cx="8191594" cy="37648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56378"/>
                <a:gridCol w="1483804"/>
                <a:gridCol w="1483804"/>
                <a:gridCol w="1483804"/>
                <a:gridCol w="1483804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FDD-400B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FDD-800B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24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600,000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8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8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8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16x LAN &amp; WAN 10GE SFP/+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16x LAN &amp; WAN 10GE SFP/+,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LAN</a:t>
                      </a:r>
                      <a:r>
                        <a:rPr lang="en-US" sz="1500" baseline="0" dirty="0" smtClean="0"/>
                        <a:t> &amp; </a:t>
                      </a:r>
                      <a:r>
                        <a:rPr lang="en-US" sz="1500" dirty="0" smtClean="0"/>
                        <a:t>WAN bypass 10GE SFP/+ 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 xmlns:p14="http://schemas.microsoft.com/office/powerpoint/2010/main">
    <p:wipe dir="r"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598063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FAZ-5002B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175,000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smtClean="0"/>
                        <a:t>2.0 </a:t>
                      </a:r>
                      <a:r>
                        <a:rPr lang="en-US" sz="1500" dirty="0" smtClean="0"/>
                        <a:t>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GE SFP Slots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 (Opt. 12TB)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146GB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ATCA Blade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500258"/>
              </p:ext>
            </p:extLst>
          </p:nvPr>
        </p:nvGraphicFramePr>
        <p:xfrm>
          <a:off x="438861" y="1296872"/>
          <a:ext cx="8172350" cy="45056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47598"/>
                <a:gridCol w="1581188"/>
                <a:gridCol w="1581188"/>
                <a:gridCol w="1581188"/>
                <a:gridCol w="1581188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265,000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1.76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1.05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1.4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4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8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8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16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</a:t>
            </a:r>
            <a:r>
              <a:rPr lang="en-US" b="0" i="0" dirty="0"/>
              <a:t>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10" y="1425756"/>
            <a:ext cx="3740242" cy="856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388" y="2547590"/>
            <a:ext cx="3767667" cy="915598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02893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26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691012"/>
              </p:ext>
            </p:extLst>
          </p:nvPr>
        </p:nvGraphicFramePr>
        <p:xfrm>
          <a:off x="548427" y="1296872"/>
          <a:ext cx="8042348" cy="296980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8208"/>
                <a:gridCol w="1556035"/>
                <a:gridCol w="1556035"/>
                <a:gridCol w="1556035"/>
                <a:gridCol w="155603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FWB-3000D/</a:t>
                      </a: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Fsx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+ 4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SX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aseline="0" dirty="0" smtClean="0"/>
                        <a:t>4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 xmlns:p14="http://schemas.microsoft.com/office/powerpoint/2010/main">
    <p:wipe dir="r"/>
  </p:transition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493340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1000D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2000B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04309"/>
            <a:ext cx="1219199" cy="90569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FortiADC &amp; </a:t>
            </a:r>
            <a:r>
              <a:rPr lang="en-US" sz="3600" b="1" dirty="0" err="1" smtClean="0"/>
              <a:t>AscenLink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 &amp; Link LB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851775" cy="604837"/>
          </a:xfrm>
        </p:spPr>
        <p:txBody>
          <a:bodyPr/>
          <a:lstStyle/>
          <a:p>
            <a:r>
              <a:rPr lang="en-US" b="0" i="0" dirty="0" smtClean="0"/>
              <a:t>Introducing FortiADC &amp; </a:t>
            </a:r>
            <a:r>
              <a:rPr lang="en-US" b="0" i="0" dirty="0" err="1" smtClean="0"/>
              <a:t>AscenLink</a:t>
            </a:r>
            <a:endParaRPr lang="en-US" b="0" i="0" dirty="0"/>
          </a:p>
        </p:txBody>
      </p:sp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2224" y="1219200"/>
            <a:ext cx="1846384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/ FortiADC Series</a:t>
            </a:r>
            <a:endParaRPr lang="en-US" b="0" i="0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6400800"/>
            <a:ext cx="640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(powered by FortiADC OS) </a:t>
            </a:r>
          </a:p>
        </p:txBody>
      </p:sp>
      <p:graphicFrame>
        <p:nvGraphicFramePr>
          <p:cNvPr id="6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025511"/>
              </p:ext>
            </p:extLst>
          </p:nvPr>
        </p:nvGraphicFramePr>
        <p:xfrm>
          <a:off x="457200" y="1523997"/>
          <a:ext cx="8335579" cy="30022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104491"/>
                <a:gridCol w="903886"/>
                <a:gridCol w="903886"/>
                <a:gridCol w="903886"/>
                <a:gridCol w="903886"/>
                <a:gridCol w="903886"/>
                <a:gridCol w="903886"/>
                <a:gridCol w="903886"/>
                <a:gridCol w="903886"/>
              </a:tblGrid>
              <a:tr h="5334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FortiADC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Throughput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4.8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8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20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30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50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4954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r>
                        <a:rPr lang="en-US" sz="1200" baseline="0" dirty="0" smtClean="0"/>
                        <a:t> Interfaces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200" dirty="0" smtClean="0"/>
                        <a:t>x GE RJ45</a:t>
                      </a: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6x GE RJ45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"/>
                        </a:rPr>
                        <a:t>8x GE RJ45</a:t>
                      </a:r>
                    </a:p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4x 10 GbE SFP+</a:t>
                      </a:r>
                      <a:r>
                        <a:rPr lang="en-US" sz="1200" smtClean="0"/>
                        <a:t>, 16x </a:t>
                      </a:r>
                      <a:r>
                        <a:rPr lang="en-US" sz="1200" dirty="0" smtClean="0"/>
                        <a:t>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8x 10 GbE SFP+, 16x GE ports </a:t>
                      </a:r>
                    </a:p>
                  </a:txBody>
                  <a:tcPr/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Power</a:t>
                      </a:r>
                      <a:r>
                        <a:rPr lang="en-US" sz="1200" baseline="0" dirty="0" smtClean="0"/>
                        <a:t> Supply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832069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/>
                          <a:cs typeface="Arial"/>
                        </a:rPr>
                        <a:t>OS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FortiADC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Arial"/>
                          <a:cs typeface="Arial"/>
                        </a:rPr>
                        <a:t>rebranded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70836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</a:t>
            </a:r>
            <a:r>
              <a:rPr lang="en-US" b="0" i="0" dirty="0"/>
              <a:t>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1889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095" y="2571426"/>
            <a:ext cx="3689265" cy="9369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246" y="1518596"/>
            <a:ext cx="3726954" cy="790787"/>
          </a:xfrm>
          <a:prstGeom prst="rect">
            <a:avLst/>
          </a:prstGeom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8310" y="307109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-257962" y="578403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0" y="3115129"/>
            <a:ext cx="570840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51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err="1" smtClean="0"/>
              <a:t>AscenLink</a:t>
            </a:r>
            <a:r>
              <a:rPr lang="en-US" b="0" i="0" dirty="0" smtClean="0"/>
              <a:t>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480324"/>
              </p:ext>
            </p:extLst>
          </p:nvPr>
        </p:nvGraphicFramePr>
        <p:xfrm>
          <a:off x="427421" y="1228220"/>
          <a:ext cx="8335580" cy="150340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12530"/>
                <a:gridCol w="1974350"/>
                <a:gridCol w="1974350"/>
                <a:gridCol w="197435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AscenLink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AL-700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AL-5000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AL-6000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Bandwidth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20-200 Mbps*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300 Mbps – 1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1–3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Links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Network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4x GE,</a:t>
                      </a:r>
                      <a:r>
                        <a:rPr lang="fr-FR" sz="1400" baseline="0" dirty="0" smtClean="0"/>
                        <a:t> </a:t>
                      </a:r>
                      <a:r>
                        <a:rPr lang="fr-FR" sz="1400" dirty="0" smtClean="0"/>
                        <a:t>1x 100</a:t>
                      </a:r>
                      <a:r>
                        <a:rPr lang="fr-FR" sz="1400" baseline="0" dirty="0" smtClean="0"/>
                        <a:t> FE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6x GE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dirty="0" smtClean="0"/>
                        <a:t>4x GE SFP</a:t>
                      </a:r>
                      <a:endParaRPr lang="en-US" sz="1400" dirty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8x GE,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8x GE SFP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9577841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011574"/>
              </p:ext>
            </p:extLst>
          </p:nvPr>
        </p:nvGraphicFramePr>
        <p:xfrm>
          <a:off x="548427" y="1296872"/>
          <a:ext cx="8014676" cy="198178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1952"/>
                <a:gridCol w="1550681"/>
                <a:gridCol w="1550681"/>
                <a:gridCol w="1550681"/>
                <a:gridCol w="1550681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4x GE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2x GE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r>
                        <a:rPr lang="en-US" sz="1500" baseline="0" dirty="0" smtClean="0"/>
                        <a:t>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(6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2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(16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 xmlns:p14="http://schemas.microsoft.com/office/powerpoint/2010/main">
    <p:wipe dir="r"/>
  </p:transition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87971"/>
              </p:ext>
            </p:extLst>
          </p:nvPr>
        </p:nvGraphicFramePr>
        <p:xfrm>
          <a:off x="466859" y="1355124"/>
          <a:ext cx="8219940" cy="222324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31386"/>
                <a:gridCol w="2594277"/>
                <a:gridCol w="2594277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FNS-3000D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4x GE RJ45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100,000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Arial" charset="0"/>
                        </a:rPr>
                        <a:t>Max DHCP leases per sec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250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450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2TB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ourceCenter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199" y="2971800"/>
            <a:ext cx="103909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Other Information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23521819"/>
      </p:ext>
    </p:extLst>
  </p:cSld>
  <p:clrMapOvr>
    <a:masterClrMapping/>
  </p:clrMapOvr>
  <p:transition xmlns:p14="http://schemas.microsoft.com/office/powerpoint/2010/main">
    <p:wipe dir="r"/>
  </p:transition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Appliance Platforms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904383"/>
              </p:ext>
            </p:extLst>
          </p:nvPr>
        </p:nvGraphicFramePr>
        <p:xfrm>
          <a:off x="438296" y="1397000"/>
          <a:ext cx="8271607" cy="431799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{E8034E78-7F5D-4C2E-B375-FC64B27BC917}</a:tableStyleId>
              </a:tblPr>
              <a:tblGrid>
                <a:gridCol w="1327802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</a:tblGrid>
              <a:tr h="4155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Virtual Appliance</a:t>
                      </a:r>
                    </a:p>
                    <a:p>
                      <a:pPr algn="l" fontAlgn="ctr"/>
                      <a:endParaRPr lang="en-US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VMware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Citrix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Open Source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Amazon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Microsoft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7821">
                <a:tc vMerge="1">
                  <a:txBody>
                    <a:bodyPr/>
                    <a:lstStyle/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v4.0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v4.1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v5.0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v5.1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v5.6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SP2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v6.0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KVM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AWS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2008 R2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2012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FortiGate-</a:t>
                      </a: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FortiManager-VM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FortiAnalyzer-VM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FortiWeb-VM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FortiMail-VM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FortiAuthenticator-VM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FortiADC</a:t>
                      </a:r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FortiCache-VM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485292"/>
            <a:ext cx="419100" cy="257908"/>
          </a:xfrm>
          <a:prstGeom prst="rect">
            <a:avLst/>
          </a:prstGeom>
        </p:spPr>
      </p:pic>
      <p:pic>
        <p:nvPicPr>
          <p:cNvPr id="5" name="Picture 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866292"/>
            <a:ext cx="419100" cy="257908"/>
          </a:xfrm>
          <a:prstGeom prst="rect">
            <a:avLst/>
          </a:prstGeom>
        </p:spPr>
      </p:pic>
      <p:pic>
        <p:nvPicPr>
          <p:cNvPr id="6" name="Picture 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276600"/>
            <a:ext cx="419100" cy="257908"/>
          </a:xfrm>
          <a:prstGeom prst="rect">
            <a:avLst/>
          </a:prstGeom>
        </p:spPr>
      </p:pic>
      <p:pic>
        <p:nvPicPr>
          <p:cNvPr id="7" name="Picture 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704492"/>
            <a:ext cx="419100" cy="257908"/>
          </a:xfrm>
          <a:prstGeom prst="rect">
            <a:avLst/>
          </a:prstGeom>
        </p:spPr>
      </p:pic>
      <p:pic>
        <p:nvPicPr>
          <p:cNvPr id="8" name="Picture 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4161692"/>
            <a:ext cx="419100" cy="257908"/>
          </a:xfrm>
          <a:prstGeom prst="rect">
            <a:avLst/>
          </a:prstGeom>
        </p:spPr>
      </p:pic>
      <p:pic>
        <p:nvPicPr>
          <p:cNvPr id="9" name="Picture 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4542692"/>
            <a:ext cx="419100" cy="257908"/>
          </a:xfrm>
          <a:prstGeom prst="rect">
            <a:avLst/>
          </a:prstGeom>
        </p:spPr>
      </p:pic>
      <p:pic>
        <p:nvPicPr>
          <p:cNvPr id="10" name="Picture 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5380892"/>
            <a:ext cx="419100" cy="257908"/>
          </a:xfrm>
          <a:prstGeom prst="rect">
            <a:avLst/>
          </a:prstGeom>
        </p:spPr>
      </p:pic>
      <p:pic>
        <p:nvPicPr>
          <p:cNvPr id="11" name="Picture 1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485292"/>
            <a:ext cx="419100" cy="257908"/>
          </a:xfrm>
          <a:prstGeom prst="rect">
            <a:avLst/>
          </a:prstGeom>
        </p:spPr>
      </p:pic>
      <p:pic>
        <p:nvPicPr>
          <p:cNvPr id="12" name="Picture 1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866292"/>
            <a:ext cx="419100" cy="257908"/>
          </a:xfrm>
          <a:prstGeom prst="rect">
            <a:avLst/>
          </a:prstGeom>
        </p:spPr>
      </p:pic>
      <p:pic>
        <p:nvPicPr>
          <p:cNvPr id="13" name="Picture 1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276600"/>
            <a:ext cx="419100" cy="257908"/>
          </a:xfrm>
          <a:prstGeom prst="rect">
            <a:avLst/>
          </a:prstGeom>
        </p:spPr>
      </p:pic>
      <p:pic>
        <p:nvPicPr>
          <p:cNvPr id="14" name="Picture 1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704492"/>
            <a:ext cx="419100" cy="257908"/>
          </a:xfrm>
          <a:prstGeom prst="rect">
            <a:avLst/>
          </a:prstGeom>
        </p:spPr>
      </p:pic>
      <p:pic>
        <p:nvPicPr>
          <p:cNvPr id="15" name="Picture 1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4161692"/>
            <a:ext cx="419100" cy="257908"/>
          </a:xfrm>
          <a:prstGeom prst="rect">
            <a:avLst/>
          </a:prstGeom>
        </p:spPr>
      </p:pic>
      <p:pic>
        <p:nvPicPr>
          <p:cNvPr id="16" name="Picture 1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4542692"/>
            <a:ext cx="419100" cy="257908"/>
          </a:xfrm>
          <a:prstGeom prst="rect">
            <a:avLst/>
          </a:prstGeom>
        </p:spPr>
      </p:pic>
      <p:pic>
        <p:nvPicPr>
          <p:cNvPr id="17" name="Picture 1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2485292"/>
            <a:ext cx="419100" cy="257908"/>
          </a:xfrm>
          <a:prstGeom prst="rect">
            <a:avLst/>
          </a:prstGeom>
        </p:spPr>
      </p:pic>
      <p:pic>
        <p:nvPicPr>
          <p:cNvPr id="18" name="Picture 1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2866292"/>
            <a:ext cx="419100" cy="257908"/>
          </a:xfrm>
          <a:prstGeom prst="rect">
            <a:avLst/>
          </a:prstGeom>
        </p:spPr>
      </p:pic>
      <p:pic>
        <p:nvPicPr>
          <p:cNvPr id="19" name="Picture 1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3276600"/>
            <a:ext cx="419100" cy="257908"/>
          </a:xfrm>
          <a:prstGeom prst="rect">
            <a:avLst/>
          </a:prstGeom>
        </p:spPr>
      </p:pic>
      <p:pic>
        <p:nvPicPr>
          <p:cNvPr id="20" name="Picture 1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3704492"/>
            <a:ext cx="419100" cy="257908"/>
          </a:xfrm>
          <a:prstGeom prst="rect">
            <a:avLst/>
          </a:prstGeom>
        </p:spPr>
      </p:pic>
      <p:pic>
        <p:nvPicPr>
          <p:cNvPr id="21" name="Picture 2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4161692"/>
            <a:ext cx="419100" cy="257908"/>
          </a:xfrm>
          <a:prstGeom prst="rect">
            <a:avLst/>
          </a:prstGeom>
        </p:spPr>
      </p:pic>
      <p:pic>
        <p:nvPicPr>
          <p:cNvPr id="22" name="Picture 2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4542692"/>
            <a:ext cx="419100" cy="257908"/>
          </a:xfrm>
          <a:prstGeom prst="rect">
            <a:avLst/>
          </a:prstGeom>
        </p:spPr>
      </p:pic>
      <p:pic>
        <p:nvPicPr>
          <p:cNvPr id="23" name="Picture 2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2485292"/>
            <a:ext cx="419100" cy="257908"/>
          </a:xfrm>
          <a:prstGeom prst="rect">
            <a:avLst/>
          </a:prstGeom>
        </p:spPr>
      </p:pic>
      <p:pic>
        <p:nvPicPr>
          <p:cNvPr id="24" name="Picture 2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2866292"/>
            <a:ext cx="419100" cy="257908"/>
          </a:xfrm>
          <a:prstGeom prst="rect">
            <a:avLst/>
          </a:prstGeom>
        </p:spPr>
      </p:pic>
      <p:pic>
        <p:nvPicPr>
          <p:cNvPr id="25" name="Picture 2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3276600"/>
            <a:ext cx="419100" cy="257908"/>
          </a:xfrm>
          <a:prstGeom prst="rect">
            <a:avLst/>
          </a:prstGeom>
        </p:spPr>
      </p:pic>
      <p:pic>
        <p:nvPicPr>
          <p:cNvPr id="26" name="Picture 2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3704492"/>
            <a:ext cx="419100" cy="257908"/>
          </a:xfrm>
          <a:prstGeom prst="rect">
            <a:avLst/>
          </a:prstGeom>
        </p:spPr>
      </p:pic>
      <p:pic>
        <p:nvPicPr>
          <p:cNvPr id="27" name="Picture 2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4161692"/>
            <a:ext cx="419100" cy="257908"/>
          </a:xfrm>
          <a:prstGeom prst="rect">
            <a:avLst/>
          </a:prstGeom>
        </p:spPr>
      </p:pic>
      <p:pic>
        <p:nvPicPr>
          <p:cNvPr id="28" name="Picture 2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4542692"/>
            <a:ext cx="419100" cy="257908"/>
          </a:xfrm>
          <a:prstGeom prst="rect">
            <a:avLst/>
          </a:prstGeom>
        </p:spPr>
      </p:pic>
      <p:pic>
        <p:nvPicPr>
          <p:cNvPr id="29" name="Picture 2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2485292"/>
            <a:ext cx="419100" cy="257908"/>
          </a:xfrm>
          <a:prstGeom prst="rect">
            <a:avLst/>
          </a:prstGeom>
        </p:spPr>
      </p:pic>
      <p:pic>
        <p:nvPicPr>
          <p:cNvPr id="30" name="Picture 2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2866292"/>
            <a:ext cx="419100" cy="257908"/>
          </a:xfrm>
          <a:prstGeom prst="rect">
            <a:avLst/>
          </a:prstGeom>
        </p:spPr>
      </p:pic>
      <p:pic>
        <p:nvPicPr>
          <p:cNvPr id="31" name="Picture 3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3276600"/>
            <a:ext cx="419100" cy="257908"/>
          </a:xfrm>
          <a:prstGeom prst="rect">
            <a:avLst/>
          </a:prstGeom>
        </p:spPr>
      </p:pic>
      <p:pic>
        <p:nvPicPr>
          <p:cNvPr id="32" name="Picture 3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3704492"/>
            <a:ext cx="419100" cy="257908"/>
          </a:xfrm>
          <a:prstGeom prst="rect">
            <a:avLst/>
          </a:prstGeom>
        </p:spPr>
      </p:pic>
      <p:pic>
        <p:nvPicPr>
          <p:cNvPr id="35" name="Picture 3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2485292"/>
            <a:ext cx="419100" cy="257908"/>
          </a:xfrm>
          <a:prstGeom prst="rect">
            <a:avLst/>
          </a:prstGeom>
        </p:spPr>
      </p:pic>
      <p:pic>
        <p:nvPicPr>
          <p:cNvPr id="36" name="Picture 3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2866292"/>
            <a:ext cx="419100" cy="257908"/>
          </a:xfrm>
          <a:prstGeom prst="rect">
            <a:avLst/>
          </a:prstGeom>
        </p:spPr>
      </p:pic>
      <p:pic>
        <p:nvPicPr>
          <p:cNvPr id="37" name="Picture 3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3276600"/>
            <a:ext cx="419100" cy="257908"/>
          </a:xfrm>
          <a:prstGeom prst="rect">
            <a:avLst/>
          </a:prstGeom>
        </p:spPr>
      </p:pic>
      <p:pic>
        <p:nvPicPr>
          <p:cNvPr id="38" name="Picture 3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3704492"/>
            <a:ext cx="419100" cy="257908"/>
          </a:xfrm>
          <a:prstGeom prst="rect">
            <a:avLst/>
          </a:prstGeom>
        </p:spPr>
      </p:pic>
      <p:pic>
        <p:nvPicPr>
          <p:cNvPr id="41" name="Picture 4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2866292"/>
            <a:ext cx="419100" cy="257908"/>
          </a:xfrm>
          <a:prstGeom prst="rect">
            <a:avLst/>
          </a:prstGeom>
        </p:spPr>
      </p:pic>
      <p:pic>
        <p:nvPicPr>
          <p:cNvPr id="42" name="Picture 4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276600"/>
            <a:ext cx="419100" cy="257908"/>
          </a:xfrm>
          <a:prstGeom prst="rect">
            <a:avLst/>
          </a:prstGeom>
        </p:spPr>
      </p:pic>
      <p:pic>
        <p:nvPicPr>
          <p:cNvPr id="43" name="Picture 4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704492"/>
            <a:ext cx="419100" cy="257908"/>
          </a:xfrm>
          <a:prstGeom prst="rect">
            <a:avLst/>
          </a:prstGeom>
        </p:spPr>
      </p:pic>
      <p:pic>
        <p:nvPicPr>
          <p:cNvPr id="44" name="Picture 4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975" y="2485292"/>
            <a:ext cx="419100" cy="257908"/>
          </a:xfrm>
          <a:prstGeom prst="rect">
            <a:avLst/>
          </a:prstGeom>
        </p:spPr>
      </p:pic>
      <p:pic>
        <p:nvPicPr>
          <p:cNvPr id="45" name="Picture 4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0" y="2485292"/>
            <a:ext cx="419100" cy="257908"/>
          </a:xfrm>
          <a:prstGeom prst="rect">
            <a:avLst/>
          </a:prstGeom>
        </p:spPr>
      </p:pic>
      <p:pic>
        <p:nvPicPr>
          <p:cNvPr id="46" name="Picture 4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275" y="2485292"/>
            <a:ext cx="419100" cy="257908"/>
          </a:xfrm>
          <a:prstGeom prst="rect">
            <a:avLst/>
          </a:prstGeom>
        </p:spPr>
      </p:pic>
      <p:pic>
        <p:nvPicPr>
          <p:cNvPr id="47" name="Picture 4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485292"/>
            <a:ext cx="419100" cy="257908"/>
          </a:xfrm>
          <a:prstGeom prst="rect">
            <a:avLst/>
          </a:prstGeom>
        </p:spPr>
      </p:pic>
      <p:pic>
        <p:nvPicPr>
          <p:cNvPr id="49" name="Picture 4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3704492"/>
            <a:ext cx="419100" cy="257908"/>
          </a:xfrm>
          <a:prstGeom prst="rect">
            <a:avLst/>
          </a:prstGeom>
        </p:spPr>
      </p:pic>
      <p:pic>
        <p:nvPicPr>
          <p:cNvPr id="50" name="Picture 4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475" y="3704492"/>
            <a:ext cx="419100" cy="257908"/>
          </a:xfrm>
          <a:prstGeom prst="rect">
            <a:avLst/>
          </a:prstGeom>
        </p:spPr>
      </p:pic>
      <p:pic>
        <p:nvPicPr>
          <p:cNvPr id="52" name="Picture 5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4999892"/>
            <a:ext cx="419100" cy="257908"/>
          </a:xfrm>
          <a:prstGeom prst="rect">
            <a:avLst/>
          </a:prstGeom>
        </p:spPr>
      </p:pic>
      <p:pic>
        <p:nvPicPr>
          <p:cNvPr id="53" name="Picture 5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5380892"/>
            <a:ext cx="419100" cy="257908"/>
          </a:xfrm>
          <a:prstGeom prst="rect">
            <a:avLst/>
          </a:prstGeom>
        </p:spPr>
      </p:pic>
      <p:pic>
        <p:nvPicPr>
          <p:cNvPr id="54" name="Picture 5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25" y="4999892"/>
            <a:ext cx="419100" cy="257908"/>
          </a:xfrm>
          <a:prstGeom prst="rect">
            <a:avLst/>
          </a:prstGeom>
        </p:spPr>
      </p:pic>
      <p:pic>
        <p:nvPicPr>
          <p:cNvPr id="55" name="Picture 5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25" y="5380892"/>
            <a:ext cx="419100" cy="257908"/>
          </a:xfrm>
          <a:prstGeom prst="rect">
            <a:avLst/>
          </a:prstGeom>
        </p:spPr>
      </p:pic>
      <p:pic>
        <p:nvPicPr>
          <p:cNvPr id="56" name="Picture 5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380892"/>
            <a:ext cx="419100" cy="257908"/>
          </a:xfrm>
          <a:prstGeom prst="rect">
            <a:avLst/>
          </a:prstGeom>
        </p:spPr>
      </p:pic>
      <p:pic>
        <p:nvPicPr>
          <p:cNvPr id="57" name="Picture 5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828800"/>
            <a:ext cx="762000" cy="468924"/>
          </a:xfrm>
          <a:prstGeom prst="rect">
            <a:avLst/>
          </a:prstGeom>
        </p:spPr>
      </p:pic>
      <p:pic>
        <p:nvPicPr>
          <p:cNvPr id="58" name="Picture 5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2480735"/>
            <a:ext cx="419100" cy="25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796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618037"/>
          </a:xfrm>
        </p:spPr>
        <p:txBody>
          <a:bodyPr numCol="3"/>
          <a:lstStyle/>
          <a:p>
            <a:pPr marL="0" indent="0">
              <a:buNone/>
            </a:pPr>
            <a:r>
              <a:rPr lang="en-US" sz="1200" b="1" dirty="0" smtClean="0"/>
              <a:t>April 2013</a:t>
            </a:r>
            <a:endParaRPr lang="en-US" sz="1200" b="1" dirty="0"/>
          </a:p>
          <a:p>
            <a:r>
              <a:rPr lang="en-US" sz="1200" dirty="0" smtClean="0"/>
              <a:t>Hide Mention of storage on desktop models</a:t>
            </a:r>
          </a:p>
          <a:p>
            <a:r>
              <a:rPr lang="en-US" sz="1200" dirty="0" smtClean="0"/>
              <a:t>Adds Console type on some models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June 2013</a:t>
            </a:r>
            <a:endParaRPr lang="en-US" sz="1200" b="1" dirty="0"/>
          </a:p>
          <a:p>
            <a:r>
              <a:rPr lang="en-US" sz="1200" dirty="0" smtClean="0"/>
              <a:t>Add new FAP, FSW, FAD, FAZ, FMG</a:t>
            </a:r>
          </a:p>
          <a:p>
            <a:r>
              <a:rPr lang="en-US" sz="1200" dirty="0"/>
              <a:t>Update on </a:t>
            </a:r>
            <a:r>
              <a:rPr lang="en-US" sz="1200" dirty="0" smtClean="0"/>
              <a:t>V5.0.3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</a:t>
            </a:r>
            <a:r>
              <a:rPr lang="en-US" sz="1200" b="1" dirty="0"/>
              <a:t>2013</a:t>
            </a:r>
          </a:p>
          <a:p>
            <a:r>
              <a:rPr lang="en-US" sz="1200" dirty="0" smtClean="0"/>
              <a:t>Adds FGT positioning</a:t>
            </a:r>
          </a:p>
          <a:p>
            <a:r>
              <a:rPr lang="en-US" sz="1200" dirty="0" smtClean="0"/>
              <a:t>Adds FSW 448B</a:t>
            </a:r>
            <a:endParaRPr lang="en-US" sz="1200" dirty="0"/>
          </a:p>
          <a:p>
            <a:r>
              <a:rPr lang="en-US" sz="1200" dirty="0" smtClean="0"/>
              <a:t>Adds new models for FCH, FNS, FSC</a:t>
            </a:r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2013</a:t>
            </a:r>
          </a:p>
          <a:p>
            <a:r>
              <a:rPr lang="en-US" sz="1200" dirty="0" smtClean="0"/>
              <a:t>Revise Max AP values</a:t>
            </a:r>
          </a:p>
          <a:p>
            <a:r>
              <a:rPr lang="en-US" sz="1200" dirty="0" smtClean="0"/>
              <a:t>Add FAC 3000D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October 2013</a:t>
            </a:r>
            <a:endParaRPr lang="en-US" sz="1200" b="1" dirty="0"/>
          </a:p>
          <a:p>
            <a:r>
              <a:rPr lang="en-US" sz="1200" dirty="0" smtClean="0"/>
              <a:t>Adds FML/FWB 1000D</a:t>
            </a:r>
          </a:p>
          <a:p>
            <a:r>
              <a:rPr lang="en-US" sz="1200" dirty="0" smtClean="0"/>
              <a:t>Correct minor mistakes on FAZ/FMG values</a:t>
            </a:r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Nov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FAZ/FMG 1000D</a:t>
            </a:r>
            <a:endParaRPr lang="en-US" sz="1200" dirty="0"/>
          </a:p>
          <a:p>
            <a:r>
              <a:rPr lang="en-US" sz="1200" dirty="0" smtClean="0"/>
              <a:t>Adds 3700D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Dec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VM Matrix</a:t>
            </a:r>
            <a:endParaRPr lang="en-US" sz="1200" dirty="0"/>
          </a:p>
          <a:p>
            <a:r>
              <a:rPr lang="en-US" sz="1200" dirty="0"/>
              <a:t>Adds </a:t>
            </a:r>
            <a:r>
              <a:rPr lang="en-US" sz="1200" dirty="0" smtClean="0"/>
              <a:t>1500D</a:t>
            </a:r>
          </a:p>
          <a:p>
            <a:r>
              <a:rPr lang="en-US" sz="1200" dirty="0" smtClean="0"/>
              <a:t>Adds FortiSandbox</a:t>
            </a:r>
          </a:p>
          <a:p>
            <a:r>
              <a:rPr lang="en-US" sz="1200" dirty="0" smtClean="0"/>
              <a:t>Revises 3950B,3700D specs</a:t>
            </a:r>
          </a:p>
          <a:p>
            <a:r>
              <a:rPr lang="en-US" sz="1200" dirty="0" smtClean="0"/>
              <a:t>EoL </a:t>
            </a:r>
            <a:r>
              <a:rPr lang="en-US" sz="1200" dirty="0" err="1" smtClean="0"/>
              <a:t>Fxx</a:t>
            </a:r>
            <a:r>
              <a:rPr lang="en-US" sz="1200" dirty="0" smtClean="0"/>
              <a:t> 1000C series, add new 1000D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Jan 2014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new connected UTM products</a:t>
            </a:r>
          </a:p>
          <a:p>
            <a:r>
              <a:rPr lang="en-US" sz="1200" dirty="0" smtClean="0"/>
              <a:t>Remove products – FXX-1000C, FortiScan</a:t>
            </a:r>
          </a:p>
          <a:p>
            <a:pPr marL="0" indent="0">
              <a:buNone/>
            </a:pPr>
            <a:endParaRPr lang="en-US" sz="1200" b="1" dirty="0" smtClean="0"/>
          </a:p>
          <a:p>
            <a:pPr marL="0" indent="0">
              <a:buNone/>
            </a:pPr>
            <a:r>
              <a:rPr lang="en-US" sz="1200" b="1" dirty="0" smtClean="0"/>
              <a:t>Feb 2014</a:t>
            </a:r>
            <a:endParaRPr lang="en-US" sz="1200" b="1" dirty="0"/>
          </a:p>
          <a:p>
            <a:r>
              <a:rPr lang="en-US" sz="1200" dirty="0" smtClean="0"/>
              <a:t>Update DC versions for 600C,8000C,1000C</a:t>
            </a:r>
            <a:endParaRPr lang="en-US" sz="1200" dirty="0"/>
          </a:p>
          <a:p>
            <a:r>
              <a:rPr lang="en-US" sz="1200" dirty="0" smtClean="0"/>
              <a:t>Correct Power adapter table for FortiAPs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>Mar 2014</a:t>
            </a:r>
            <a:endParaRPr lang="en-US" sz="1200" b="1" dirty="0"/>
          </a:p>
          <a:p>
            <a:r>
              <a:rPr lang="en-US" sz="1200" dirty="0" smtClean="0"/>
              <a:t>Update feature Matrix</a:t>
            </a:r>
          </a:p>
          <a:p>
            <a:r>
              <a:rPr lang="en-US" sz="1200" dirty="0" smtClean="0"/>
              <a:t>Update FortiADC product line</a:t>
            </a:r>
          </a:p>
          <a:p>
            <a:r>
              <a:rPr lang="en-US" sz="1200" dirty="0"/>
              <a:t>Update </a:t>
            </a:r>
            <a:r>
              <a:rPr lang="en-US" sz="1200" dirty="0" err="1" smtClean="0"/>
              <a:t>FortiDDOS</a:t>
            </a:r>
            <a:r>
              <a:rPr lang="en-US" sz="1200" dirty="0" smtClean="0"/>
              <a:t> product line</a:t>
            </a:r>
          </a:p>
          <a:p>
            <a:r>
              <a:rPr lang="en-US" sz="1200" dirty="0" smtClean="0"/>
              <a:t>Correct some FortiSwitch info</a:t>
            </a:r>
          </a:p>
          <a:p>
            <a:r>
              <a:rPr lang="en-US" sz="1200" dirty="0" smtClean="0"/>
              <a:t>Add FortiGate-VM AWS</a:t>
            </a:r>
          </a:p>
          <a:p>
            <a:r>
              <a:rPr lang="en-US" sz="1200" dirty="0" smtClean="0"/>
              <a:t>Edit FortiWeb</a:t>
            </a:r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FortiGate/FortiWiFi-30D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42101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295400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FortiGate-30D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</a:p>
          <a:p>
            <a:pPr defTabSz="914417">
              <a:spcBef>
                <a:spcPct val="20000"/>
              </a:spcBef>
            </a:pPr>
            <a:endParaRPr lang="en-US" sz="1200" b="1" dirty="0" smtClean="0"/>
          </a:p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FortiWifi-30D</a:t>
            </a:r>
            <a:endParaRPr lang="en-US" sz="1200" b="1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WiFi: 802.11a</a:t>
            </a:r>
            <a:r>
              <a:rPr lang="en-US" sz="1200" dirty="0">
                <a:latin typeface="Arial" charset="0"/>
              </a:rPr>
              <a:t>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893" y="3352800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3172" y="3382723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usb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3376757"/>
            <a:ext cx="570839" cy="313871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 bwMode="auto">
          <a:xfrm>
            <a:off x="7949946" y="3339475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9" name="Picture 18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30072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744267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FortiGate/</a:t>
            </a:r>
            <a:r>
              <a:rPr lang="en-US" b="0" i="0" dirty="0" smtClean="0"/>
              <a:t>FortiWiFi</a:t>
            </a:r>
            <a:r>
              <a:rPr lang="en-US" b="0" i="0" dirty="0"/>
              <a:t>-</a:t>
            </a:r>
            <a:r>
              <a:rPr lang="en-US" b="0" i="0" dirty="0" smtClean="0"/>
              <a:t>30D-POE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656407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sp>
        <p:nvSpPr>
          <p:cNvPr id="13" name="Rectangle 47"/>
          <p:cNvSpPr>
            <a:spLocks noChangeArrowheads="1"/>
          </p:cNvSpPr>
          <p:nvPr/>
        </p:nvSpPr>
        <p:spPr bwMode="auto">
          <a:xfrm>
            <a:off x="5867400" y="1143000"/>
            <a:ext cx="31242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</a:t>
            </a:r>
            <a:r>
              <a:rPr lang="en-US" sz="1200" dirty="0"/>
              <a:t>GE RJ45 Switch </a:t>
            </a:r>
            <a:r>
              <a:rPr lang="en-US" sz="1200" dirty="0" smtClean="0"/>
              <a:t>Ports (</a:t>
            </a:r>
            <a:r>
              <a:rPr lang="en-US" sz="1200" dirty="0" err="1" smtClean="0"/>
              <a:t>inc.</a:t>
            </a:r>
            <a:r>
              <a:rPr lang="en-US" sz="1200" dirty="0" smtClean="0"/>
              <a:t> 1x PoE)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19" name="Picture 46" descr="dark_port_output-po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087" y="3465096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3070728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679" y="3100651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6707" y="3094685"/>
            <a:ext cx="570839" cy="313871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 bwMode="auto">
          <a:xfrm>
            <a:off x="7951453" y="3057403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2507" y="3048000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26470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</a:p>
          <a:p>
            <a:r>
              <a:rPr lang="en-US" dirty="0" smtClean="0"/>
              <a:t>FortiSwitch</a:t>
            </a:r>
          </a:p>
          <a:p>
            <a:r>
              <a:rPr lang="en-US" dirty="0" smtClean="0"/>
              <a:t>FortiClient</a:t>
            </a:r>
          </a:p>
          <a:p>
            <a:r>
              <a:rPr lang="en-US" dirty="0" smtClean="0"/>
              <a:t>FortiToken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 smtClean="0"/>
              <a:t>FortiSandbox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 smtClean="0"/>
              <a:t>FortiSandbox</a:t>
            </a:r>
          </a:p>
          <a:p>
            <a:r>
              <a:rPr lang="en-US" dirty="0" smtClean="0"/>
              <a:t>FortiDB</a:t>
            </a:r>
          </a:p>
          <a:p>
            <a:r>
              <a:rPr lang="en-US" dirty="0" smtClean="0"/>
              <a:t>FortiADC/</a:t>
            </a:r>
            <a:r>
              <a:rPr lang="en-US" dirty="0" err="1" smtClean="0"/>
              <a:t>AscenLink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50394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370375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FortiGate-60C-SFP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224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SFP </a:t>
            </a:r>
            <a:r>
              <a:rPr lang="en-US" sz="1200" dirty="0" smtClean="0"/>
              <a:t>WAN Slot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64" y="2485433"/>
            <a:ext cx="3858318" cy="12184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68" y="1399191"/>
            <a:ext cx="3854513" cy="920363"/>
          </a:xfrm>
          <a:prstGeom prst="rect">
            <a:avLst/>
          </a:prstGeom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05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81700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7x GE Ethernet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00200"/>
            <a:ext cx="4080807" cy="1866900"/>
          </a:xfrm>
          <a:prstGeom prst="rect">
            <a:avLst/>
          </a:prstGeom>
        </p:spPr>
      </p:pic>
      <p:pic>
        <p:nvPicPr>
          <p:cNvPr id="18" name="Picture 17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3" name="Picture 2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24" name="Straight Connector 23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FortiGate/FortiWiFi-60D-POE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634342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</a:t>
            </a:r>
            <a:r>
              <a:rPr lang="en-US" sz="1200" dirty="0" smtClean="0"/>
              <a:t>Ports 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7x </a:t>
            </a:r>
            <a:r>
              <a:rPr lang="en-US" sz="1200" dirty="0"/>
              <a:t>GE </a:t>
            </a:r>
            <a:r>
              <a:rPr lang="en-US" sz="1200" dirty="0" smtClean="0"/>
              <a:t>Switched Ports </a:t>
            </a:r>
            <a:r>
              <a:rPr lang="en-US" sz="1200" dirty="0"/>
              <a:t>(</a:t>
            </a:r>
            <a:r>
              <a:rPr lang="en-US" sz="1200" dirty="0" err="1"/>
              <a:t>inc.</a:t>
            </a:r>
            <a:r>
              <a:rPr lang="en-US" sz="1200" dirty="0"/>
              <a:t> 2</a:t>
            </a:r>
            <a:r>
              <a:rPr lang="en-US" sz="1200" dirty="0" smtClean="0"/>
              <a:t>x PoE)</a:t>
            </a:r>
            <a:endParaRPr lang="en-US" sz="1200" b="1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0" y="1676400"/>
            <a:ext cx="3962400" cy="7157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0496" y="2590800"/>
            <a:ext cx="3886200" cy="699796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392904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01183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FortiWiFi-80CM</a:t>
            </a:r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23311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04770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392904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00" y="1752600"/>
            <a:ext cx="3733800" cy="6808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6800" y="2676543"/>
            <a:ext cx="3733800" cy="6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7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752600"/>
            <a:ext cx="3733800" cy="669126"/>
          </a:xfrm>
          <a:prstGeom prst="rect">
            <a:avLst/>
          </a:prstGeom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FortiGate/FortiWiFi-90D-POE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40412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066800"/>
            <a:ext cx="2884755" cy="237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14x GE RJ45 Switch </a:t>
            </a:r>
            <a:r>
              <a:rPr lang="en-US" sz="1200" dirty="0" smtClean="0"/>
              <a:t>Ports</a:t>
            </a:r>
            <a:br>
              <a:rPr lang="en-US" sz="1200" dirty="0" smtClean="0"/>
            </a:br>
            <a:r>
              <a:rPr lang="en-US" sz="1200" dirty="0" smtClean="0"/>
              <a:t>(</a:t>
            </a:r>
            <a:r>
              <a:rPr lang="en-US" sz="1200" dirty="0" err="1" smtClean="0"/>
              <a:t>inc.</a:t>
            </a:r>
            <a:r>
              <a:rPr lang="en-US" sz="1200" dirty="0" smtClean="0"/>
              <a:t> 4x PoE)</a:t>
            </a:r>
            <a:endParaRPr lang="en-US" sz="1200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08409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57505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0874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048000"/>
            <a:ext cx="582212" cy="363744"/>
          </a:xfrm>
          <a:prstGeom prst="rect">
            <a:avLst/>
          </a:prstGeom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pic>
        <p:nvPicPr>
          <p:cNvPr id="12" name="Picture 46" descr="dark_port_output-po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919" y="3447798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 bwMode="auto">
          <a:xfrm>
            <a:off x="7951453" y="3061411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6800" y="2667001"/>
            <a:ext cx="3733800" cy="67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46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766494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167886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10502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/HA Interface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36x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6" name="Picture 5" descr="FG-140D-LED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828800"/>
            <a:ext cx="5011782" cy="133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128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26435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Ports</a:t>
            </a: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FG-140D-POE-PORT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73" y="1828801"/>
            <a:ext cx="5109328" cy="1257880"/>
          </a:xfrm>
          <a:prstGeom prst="rect">
            <a:avLst/>
          </a:prstGeom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8508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3736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-140D-POE-T1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714256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T1 Interface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140D-POE-T1-LEDS-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752600"/>
            <a:ext cx="5029200" cy="1467914"/>
          </a:xfrm>
          <a:prstGeom prst="rect">
            <a:avLst/>
          </a:prstGeom>
        </p:spPr>
      </p:pic>
      <p:pic>
        <p:nvPicPr>
          <p:cNvPr id="14" name="Picture 1" descr="dark_port_t1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27880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7621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8053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17347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237" y="4040061"/>
            <a:ext cx="2212730" cy="629727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0102" y="4535491"/>
            <a:ext cx="2267491" cy="67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626530" y="4701488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FGT-600C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6530" y="4168569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6530" y="3573458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2061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26530" y="3121223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659611"/>
            <a:ext cx="213020" cy="151969"/>
          </a:xfrm>
          <a:prstGeom prst="rect">
            <a:avLst/>
          </a:prstGeom>
        </p:spPr>
      </p:pic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260098"/>
            <a:ext cx="213020" cy="151969"/>
          </a:xfrm>
          <a:prstGeom prst="rect">
            <a:avLst/>
          </a:prstGeom>
        </p:spPr>
      </p:pic>
      <p:pic>
        <p:nvPicPr>
          <p:cNvPr id="30" name="Picture 29" descr="FG-300C_Ft-TOP_HiRes.jpe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568" y="5050064"/>
            <a:ext cx="2183550" cy="512536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26530" y="5178623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26530" y="5544496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FGT-200D</a:t>
            </a:r>
            <a:endParaRPr lang="en-US" sz="1400" b="1" dirty="0">
              <a:latin typeface="+mn-lt"/>
              <a:cs typeface="Arial Narrow"/>
            </a:endParaRP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Series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802528"/>
            <a:ext cx="213020" cy="151969"/>
          </a:xfrm>
          <a:prstGeom prst="rect">
            <a:avLst/>
          </a:prstGeom>
        </p:spPr>
      </p:pic>
      <p:pic>
        <p:nvPicPr>
          <p:cNvPr id="36" name="Picture 35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267273"/>
            <a:ext cx="213020" cy="151969"/>
          </a:xfrm>
          <a:prstGeom prst="rect">
            <a:avLst/>
          </a:prstGeom>
        </p:spPr>
      </p:pic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633145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31" name="Picture 30" descr="FG-200D_Ft-to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562600"/>
            <a:ext cx="2514600" cy="916293"/>
          </a:xfrm>
          <a:prstGeom prst="rect">
            <a:avLst/>
          </a:prstGeom>
        </p:spPr>
      </p:pic>
      <p:pic>
        <p:nvPicPr>
          <p:cNvPr id="34" name="Picture 33" descr="FG-240D_Ft-top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364960"/>
            <a:ext cx="2433773" cy="731040"/>
          </a:xfrm>
          <a:prstGeom prst="rect">
            <a:avLst/>
          </a:prstGeom>
        </p:spPr>
      </p:pic>
      <p:pic>
        <p:nvPicPr>
          <p:cNvPr id="13" name="Picture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58" b="8672"/>
          <a:stretch/>
        </p:blipFill>
        <p:spPr bwMode="auto">
          <a:xfrm>
            <a:off x="1886018" y="3436009"/>
            <a:ext cx="2202026" cy="66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163"/>
          <a:stretch/>
        </p:blipFill>
        <p:spPr>
          <a:xfrm>
            <a:off x="1902639" y="2743200"/>
            <a:ext cx="2168787" cy="775639"/>
          </a:xfrm>
          <a:prstGeom prst="rect">
            <a:avLst/>
          </a:prstGeom>
        </p:spPr>
      </p:pic>
      <p:pic>
        <p:nvPicPr>
          <p:cNvPr id="9" name="Picture 8" descr="FG-1500D-Ft-top (1).jpg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0" r="5682" b="20067"/>
          <a:stretch/>
        </p:blipFill>
        <p:spPr>
          <a:xfrm>
            <a:off x="1828800" y="2286000"/>
            <a:ext cx="2133600" cy="602664"/>
          </a:xfrm>
          <a:prstGeom prst="rect">
            <a:avLst/>
          </a:prstGeom>
        </p:spPr>
      </p:pic>
      <p:pic>
        <p:nvPicPr>
          <p:cNvPr id="38" name="Picture 37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286" y="2675771"/>
            <a:ext cx="213020" cy="151969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609600" y="2590800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FGT-1500D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 xmlns:p14="http://schemas.microsoft.com/office/powerpoint/2010/main"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078676"/>
              </p:ext>
            </p:extLst>
          </p:nvPr>
        </p:nvGraphicFramePr>
        <p:xfrm>
          <a:off x="381000" y="1295400"/>
          <a:ext cx="8458205" cy="43690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07459"/>
                <a:gridCol w="1091791"/>
                <a:gridCol w="1091791"/>
                <a:gridCol w="1091791"/>
                <a:gridCol w="1091791"/>
                <a:gridCol w="1091791"/>
                <a:gridCol w="1091791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FGT-240D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FGT-280D-POE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3 / 3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</a:t>
                      </a:r>
                      <a:r>
                        <a:rPr lang="en-US" sz="1100" baseline="0" dirty="0" smtClean="0"/>
                        <a:t> Mil</a:t>
                      </a:r>
                      <a:r>
                        <a:rPr lang="en-US" sz="1100" dirty="0" smtClean="0"/>
                        <a:t> 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77,000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1.7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42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54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32 x GE PoE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18x GE RJ45,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4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10GE SFP+,14 x GE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RJ45,</a:t>
                      </a: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9311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900578"/>
              </p:ext>
            </p:extLst>
          </p:nvPr>
        </p:nvGraphicFramePr>
        <p:xfrm>
          <a:off x="381000" y="1295400"/>
          <a:ext cx="8458201" cy="3795005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112906"/>
                <a:gridCol w="1781765"/>
                <a:gridCol w="1781765"/>
                <a:gridCol w="1781765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FG-1500D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50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11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4.3 /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13 Gbps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2 x 10GE SFP+,14 x GE RJ45,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8 x Shared port pairs, 2 x bypass Pairs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RJ45,</a:t>
                      </a:r>
                    </a:p>
                    <a:p>
                      <a:pPr algn="ctr"/>
                      <a:r>
                        <a:rPr lang="en-US" sz="1100" dirty="0" smtClean="0"/>
                        <a:t>24</a:t>
                      </a:r>
                      <a:r>
                        <a:rPr lang="en-US" sz="1100" baseline="0" dirty="0" smtClean="0"/>
                        <a:t> x GE SFP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17">
                        <a:spcBef>
                          <a:spcPts val="888"/>
                        </a:spcBef>
                        <a:buFontTx/>
                        <a:buNone/>
                      </a:pPr>
                      <a:r>
                        <a:rPr lang="en-US" sz="1100" dirty="0" smtClean="0"/>
                        <a:t>8x 10GE SPF+,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16x GE SFP, 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18x GE RJ45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240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 38"/>
          <p:cNvSpPr/>
          <p:nvPr/>
        </p:nvSpPr>
        <p:spPr bwMode="auto">
          <a:xfrm>
            <a:off x="4714860" y="5262880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49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5339080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0" name="Straight Connector 49"/>
          <p:cNvCxnSpPr/>
          <p:nvPr/>
        </p:nvCxnSpPr>
        <p:spPr bwMode="auto">
          <a:xfrm>
            <a:off x="7229460" y="5300508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7381860" y="5931059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Syslog/SNMP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553061" y="5393194"/>
            <a:ext cx="1676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FortiAnalyzer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Log &amp; Reporting</a:t>
            </a:r>
          </a:p>
          <a:p>
            <a:pPr eaLnBrk="0" hangingPunct="0"/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54" name="Picture 5" descr="FortiAnalyzer_Icon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60" y="5491480"/>
            <a:ext cx="97061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Right Arrow 54"/>
          <p:cNvSpPr/>
          <p:nvPr/>
        </p:nvSpPr>
        <p:spPr bwMode="auto">
          <a:xfrm rot="5400000">
            <a:off x="6360780" y="4851400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0" name="Rounded Rectangle 39"/>
          <p:cNvSpPr/>
          <p:nvPr/>
        </p:nvSpPr>
        <p:spPr bwMode="auto">
          <a:xfrm>
            <a:off x="600060" y="5262880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38260" y="5415280"/>
            <a:ext cx="14843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FortiManager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Device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Management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3" name="Right Arrow 42"/>
          <p:cNvSpPr/>
          <p:nvPr/>
        </p:nvSpPr>
        <p:spPr bwMode="auto">
          <a:xfrm rot="5400000">
            <a:off x="2322180" y="4851400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FortiGate: Integrated Architecture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600060" y="2296160"/>
            <a:ext cx="8001000" cy="2834640"/>
          </a:xfrm>
          <a:prstGeom prst="roundRect">
            <a:avLst>
              <a:gd name="adj" fmla="val 5027"/>
            </a:avLst>
          </a:prstGeom>
          <a:solidFill>
            <a:schemeClr val="bg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-458052" y="3313361"/>
            <a:ext cx="17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Helvetica 55 Roman"/>
                <a:cs typeface="Helvetica 55 Roman"/>
              </a:rPr>
              <a:t>FORTIGATE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752460" y="4434927"/>
            <a:ext cx="7620000" cy="558346"/>
          </a:xfrm>
          <a:prstGeom prst="flowChartAlternateProcess">
            <a:avLst/>
          </a:prstGeom>
          <a:solidFill>
            <a:schemeClr val="tx1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FortiASIC</a:t>
            </a:r>
            <a:r>
              <a:rPr lang="en-US" sz="1800" b="1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(s)</a:t>
            </a:r>
          </a:p>
        </p:txBody>
      </p:sp>
      <p:pic>
        <p:nvPicPr>
          <p:cNvPr id="9" name="Picture 8" descr="FortiASIC_R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461" y="4587327"/>
            <a:ext cx="497220" cy="292779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pic>
        <p:nvPicPr>
          <p:cNvPr id="14" name="Picture 24" descr="FortiGate_Icon_2U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0" y="4343487"/>
            <a:ext cx="1196215" cy="8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ounded Rectangle 14"/>
          <p:cNvSpPr/>
          <p:nvPr/>
        </p:nvSpPr>
        <p:spPr bwMode="auto">
          <a:xfrm>
            <a:off x="4714860" y="1295487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9" name="Picture 31" descr="2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60" y="1371687"/>
            <a:ext cx="92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943460" y="1905087"/>
            <a:ext cx="76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FortiAP</a:t>
            </a:r>
          </a:p>
        </p:txBody>
      </p:sp>
      <p:pic>
        <p:nvPicPr>
          <p:cNvPr id="21" name="Picture 20" descr="Laptop-Wireless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60" y="1295487"/>
            <a:ext cx="883276" cy="6858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MobilePhone_L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260" y="1371687"/>
            <a:ext cx="226212" cy="4699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1600287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660" y="1676487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458060" y="1905087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FortiClient</a:t>
            </a:r>
          </a:p>
        </p:txBody>
      </p:sp>
      <p:pic>
        <p:nvPicPr>
          <p:cNvPr id="26" name="Picture 33" descr="FortiToken-Icon-RED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063">
            <a:off x="6714404" y="1535378"/>
            <a:ext cx="487872" cy="219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619860" y="1905087"/>
            <a:ext cx="8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FortiToken</a:t>
            </a:r>
          </a:p>
        </p:txBody>
      </p:sp>
      <p:pic>
        <p:nvPicPr>
          <p:cNvPr id="28" name="Picture 10" descr="FortiSwitch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260" y="1371687"/>
            <a:ext cx="98242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5629260" y="1905087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FortiSwitch</a:t>
            </a:r>
          </a:p>
        </p:txBody>
      </p:sp>
      <p:pic>
        <p:nvPicPr>
          <p:cNvPr id="44" name="Picture 28" descr="FortiManager_Icon_1U_Lt-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60" y="5491480"/>
            <a:ext cx="976394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60" y="5339080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Straight Connector 46"/>
          <p:cNvCxnSpPr/>
          <p:nvPr/>
        </p:nvCxnSpPr>
        <p:spPr bwMode="auto">
          <a:xfrm>
            <a:off x="3190860" y="5300508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3267060" y="5931059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APIs Integration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762000" y="2479040"/>
            <a:ext cx="7630160" cy="1818640"/>
          </a:xfrm>
          <a:prstGeom prst="roundRect">
            <a:avLst>
              <a:gd name="adj" fmla="val 6352"/>
            </a:avLst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981060" y="2667087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Networking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L2/L3 features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Virtual Systems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Traffic Shaping ● WAN Opt.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High Availability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IPv6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419460" y="2667087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</a:t>
            </a:r>
            <a:endParaRPr lang="en-US" sz="1200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Firewall ● VPN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IPS 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App Control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AV/ATP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Web Filtering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DLP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Explicit Proxy 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8" name="Right Arrow 17"/>
          <p:cNvSpPr/>
          <p:nvPr/>
        </p:nvSpPr>
        <p:spPr bwMode="auto">
          <a:xfrm rot="5400000">
            <a:off x="3604880" y="2151384"/>
            <a:ext cx="6197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18770" y="3942080"/>
            <a:ext cx="3128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FortiOS</a:t>
            </a:r>
            <a:endParaRPr lang="en-US" sz="1800" b="1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600060" y="1295487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37" name="Picture 4" descr="FortiGuard_Service_Ic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60" y="1447887"/>
            <a:ext cx="812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Rectangle 37"/>
          <p:cNvSpPr/>
          <p:nvPr/>
        </p:nvSpPr>
        <p:spPr>
          <a:xfrm>
            <a:off x="1666860" y="1447887"/>
            <a:ext cx="26907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FortiGuard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Threat Research &amp; Security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Updates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Right Arrow 15"/>
          <p:cNvSpPr/>
          <p:nvPr/>
        </p:nvSpPr>
        <p:spPr bwMode="auto">
          <a:xfrm rot="16200000">
            <a:off x="6104284" y="2156503"/>
            <a:ext cx="914313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5934060" y="2667087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Extensions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/>
            </a:r>
            <a:b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</a:b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WiFi/Switch Controller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Endpoint Management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Token Server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582094"/>
      </p:ext>
    </p:extLst>
  </p:cSld>
  <p:clrMapOvr>
    <a:masterClrMapping/>
  </p:clrMapOvr>
  <p:transition xmlns:p14="http://schemas.microsoft.com/office/powerpoint/2010/main"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810309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2" name="Picture 1" descr="FG-200D-PORT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885066" cy="1219200"/>
          </a:xfrm>
          <a:prstGeom prst="rect">
            <a:avLst/>
          </a:prstGeom>
        </p:spPr>
      </p:pic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2" name="Picture 21" descr="dark_Storage_16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048000"/>
            <a:ext cx="578376" cy="317504"/>
          </a:xfrm>
          <a:prstGeom prst="rect">
            <a:avLst/>
          </a:prstGeom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G-240D-POR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916926" cy="1227151"/>
          </a:xfrm>
          <a:prstGeom prst="rect">
            <a:avLst/>
          </a:prstGeom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379028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smtClean="0"/>
              <a:t>40x </a:t>
            </a:r>
            <a:r>
              <a:rPr lang="en-US" sz="1200" dirty="0" smtClean="0"/>
              <a:t>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048000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477794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280D-POE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69988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GE RJ45 </a:t>
            </a:r>
            <a:r>
              <a:rPr lang="fr-FR" sz="1200" dirty="0"/>
              <a:t>WAN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52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32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PoE 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4 </a:t>
            </a:r>
            <a:r>
              <a:rPr lang="fr-FR" sz="1200" dirty="0"/>
              <a:t>x </a:t>
            </a:r>
            <a:r>
              <a:rPr lang="fr-FR" sz="1200" dirty="0" smtClean="0"/>
              <a:t>GE </a:t>
            </a:r>
            <a:r>
              <a:rPr lang="fr-FR" sz="1200" dirty="0"/>
              <a:t>SFP DMZ Interfaces </a:t>
            </a:r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61368"/>
            <a:ext cx="580664" cy="324623"/>
          </a:xfrm>
          <a:prstGeom prst="rect">
            <a:avLst/>
          </a:prstGeom>
          <a:effectLst/>
        </p:spPr>
      </p:pic>
      <p:pic>
        <p:nvPicPr>
          <p:cNvPr id="2" name="Picture 1" descr="FG-280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371600"/>
            <a:ext cx="4583162" cy="22471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6600" y="228600"/>
            <a:ext cx="533400" cy="533400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4974" y="3056189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5020391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619128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31650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</a:t>
            </a:r>
            <a:r>
              <a:rPr lang="en-US" b="0" i="0" dirty="0">
                <a:latin typeface="+mn-lt"/>
                <a:cs typeface="Arial Narrow"/>
              </a:rPr>
              <a:t>8</a:t>
            </a:r>
            <a:r>
              <a:rPr lang="en-US" b="0" i="0" dirty="0" smtClean="0">
                <a:latin typeface="+mn-lt"/>
                <a:cs typeface="Arial Narrow"/>
              </a:rPr>
              <a:t>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627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65858" cy="759412"/>
            <a:chOff x="5918200" y="3063875"/>
            <a:chExt cx="2665858" cy="75941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368" y="3510552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  <p:pic>
        <p:nvPicPr>
          <p:cNvPr id="16" name="Picture 15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088104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</a:t>
            </a:r>
            <a:r>
              <a:rPr lang="en-US" b="0" i="0" dirty="0" smtClean="0">
                <a:latin typeface="+mn-lt"/>
                <a:cs typeface="Arial Narrow"/>
              </a:rPr>
              <a:t>1000C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45" y="1231900"/>
            <a:ext cx="4684889" cy="2506881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8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548381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85672" cy="754222"/>
            <a:chOff x="5918200" y="3063875"/>
            <a:chExt cx="2685672" cy="754222"/>
          </a:xfrm>
        </p:grpSpPr>
        <p:pic>
          <p:nvPicPr>
            <p:cNvPr id="14" name="Picture 13" descr="dark_Storage_128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6941" y="3487736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2" name="Picture 21" descr="dark_FortiASICS_CP8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port_bypas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port_sharemedia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881354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FortiGate-1240B</a:t>
            </a: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7478979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G-1500D-D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47800"/>
            <a:ext cx="4876800" cy="21514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cs typeface="Arial Narrow"/>
              </a:rPr>
              <a:t>FortiGate-</a:t>
            </a:r>
            <a:r>
              <a:rPr lang="en-US" b="0" i="0" dirty="0" smtClean="0">
                <a:cs typeface="Arial Narrow"/>
              </a:rPr>
              <a:t>1500D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886247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11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4.3</a:t>
                      </a:r>
                      <a:r>
                        <a:rPr lang="en-US" sz="1000" b="0" i="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/ 13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250,000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50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 bwMode="auto">
          <a:xfrm>
            <a:off x="1466662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438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886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029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2" name="Picture 11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NP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4" name="Picture 53" descr="dark_DualPowerSupply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71090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71090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2" descr="dark_Storage_24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220" y="3071090"/>
            <a:ext cx="56832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Ports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SFP Slots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RJ45 Ports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8x 10GE SPF+ Slots</a:t>
            </a:r>
            <a:endParaRPr lang="en-US" sz="1200" dirty="0"/>
          </a:p>
        </p:txBody>
      </p:sp>
      <p:sp>
        <p:nvSpPr>
          <p:cNvPr id="18" name="Oval 17"/>
          <p:cNvSpPr/>
          <p:nvPr/>
        </p:nvSpPr>
        <p:spPr bwMode="auto">
          <a:xfrm>
            <a:off x="5886262" y="178723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86262" y="207166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86262" y="237374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886262" y="264431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87133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5684" y="4861763"/>
            <a:ext cx="2664746" cy="131043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3000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Managed Service Providers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46528" y="54721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5571575"/>
            <a:ext cx="213020" cy="151969"/>
          </a:xfrm>
          <a:prstGeom prst="rect">
            <a:avLst/>
          </a:prstGeom>
        </p:spPr>
      </p:pic>
      <p:pic>
        <p:nvPicPr>
          <p:cNvPr id="11" name="Picture 10" descr="FG-3700D-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962400"/>
            <a:ext cx="2797452" cy="1634051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3048000"/>
            <a:ext cx="2771371" cy="1719083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0" y="2514600"/>
            <a:ext cx="2737865" cy="8991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34547" y="3036628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118158"/>
            <a:ext cx="213020" cy="151969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34547" y="3807023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888553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34547" y="44958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FG-3700D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45773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 xmlns:p14="http://schemas.microsoft.com/office/powerpoint/2010/main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386902"/>
              </p:ext>
            </p:extLst>
          </p:nvPr>
        </p:nvGraphicFramePr>
        <p:xfrm>
          <a:off x="304800" y="1214120"/>
          <a:ext cx="8534400" cy="480568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52600"/>
                <a:gridCol w="1356360"/>
                <a:gridCol w="1356360"/>
                <a:gridCol w="1356360"/>
                <a:gridCol w="1356360"/>
                <a:gridCol w="135636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FG3040/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FG-3700D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 / 40 / 40</a:t>
                      </a:r>
                      <a:br>
                        <a:rPr lang="en-US" sz="1100" dirty="0" smtClean="0"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58 / 55 / 43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160 / 160 /110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44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300,000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 – 300,000*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22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8.4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23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2.3 /</a:t>
                      </a:r>
                      <a:r>
                        <a:rPr lang="de-DE" sz="1100" baseline="0" dirty="0" smtClean="0">
                          <a:latin typeface="+mn-lt"/>
                          <a:cs typeface="Arial Narrow"/>
                        </a:rPr>
                        <a:t> 4.5</a:t>
                      </a:r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7.5 / 18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10GE SFP+, 10 x GE SFP, 2 x GE RJ45 / + 2 10GE SFP+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4 x 40GE QSFP+, </a:t>
                      </a:r>
                      <a:r>
                        <a:rPr lang="en-US" sz="1100" dirty="0" smtClean="0"/>
                        <a:t>20 x 10-GE SFP+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GE SFP Slots, </a:t>
                      </a:r>
                      <a:r>
                        <a:rPr lang="en-US" sz="1100" baseline="0" dirty="0" smtClean="0"/>
                        <a:t>8 x ultra-low latency 10 GE SFP+ slots,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2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4 x GE SFP, 2 x GE RJ45 (base)</a:t>
                      </a:r>
                      <a:endParaRPr lang="en-US" sz="11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960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769830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  <p:pic>
        <p:nvPicPr>
          <p:cNvPr id="23" name="Picture 22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677" y="3462287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-3700D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066800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</a:t>
            </a:r>
            <a:r>
              <a:rPr lang="en-US" sz="1200" dirty="0" smtClean="0"/>
              <a:t>GE </a:t>
            </a:r>
            <a:r>
              <a:rPr lang="en-US" sz="1200" dirty="0"/>
              <a:t>RJ45 Management Ports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 x </a:t>
            </a:r>
            <a:r>
              <a:rPr lang="en-US" sz="1200" dirty="0" smtClean="0"/>
              <a:t>40GE </a:t>
            </a:r>
            <a:r>
              <a:rPr lang="en-US" sz="1200" dirty="0"/>
              <a:t>QSFP Slots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10GE </a:t>
            </a:r>
            <a:r>
              <a:rPr lang="en-US" sz="1200" dirty="0"/>
              <a:t>SFP</a:t>
            </a:r>
            <a:r>
              <a:rPr lang="en-US" sz="1200" dirty="0" smtClean="0"/>
              <a:t>+/GE SFP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ultra-low latency 10GE SFP+ Slots 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562140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160/160/110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23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7.5/18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44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300,000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7" name="Oval 16"/>
          <p:cNvSpPr/>
          <p:nvPr/>
        </p:nvSpPr>
        <p:spPr bwMode="auto">
          <a:xfrm>
            <a:off x="5867400" y="1447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18777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3" name="Picture 22" descr="dark_FortiASICS_CP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24" name="Picture 23" descr="dark_FortiASICS_NP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25" name="Picture 53" descr="dark_DualPowerSuppl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169" y="3468923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dark_3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606" y="3073751"/>
            <a:ext cx="569690" cy="312735"/>
          </a:xfrm>
          <a:prstGeom prst="rect">
            <a:avLst/>
          </a:prstGeom>
          <a:effectLst/>
        </p:spPr>
      </p:pic>
      <p:pic>
        <p:nvPicPr>
          <p:cNvPr id="27" name="Picture 26" descr="dark_forticarri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1472" y="3471183"/>
            <a:ext cx="568348" cy="316345"/>
          </a:xfrm>
          <a:prstGeom prst="rect">
            <a:avLst/>
          </a:prstGeom>
        </p:spPr>
      </p:pic>
      <p:pic>
        <p:nvPicPr>
          <p:cNvPr id="28" name="Picture 1" descr="dark_Storage_96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072" y="3072787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dark_port_40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360" y="3079412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1828800"/>
            <a:ext cx="4707990" cy="1447800"/>
          </a:xfrm>
          <a:prstGeom prst="rect">
            <a:avLst/>
          </a:prstGeom>
          <a:effectLst/>
        </p:spPr>
      </p:pic>
      <p:sp>
        <p:nvSpPr>
          <p:cNvPr id="31" name="Oval 30"/>
          <p:cNvSpPr/>
          <p:nvPr/>
        </p:nvSpPr>
        <p:spPr bwMode="auto">
          <a:xfrm>
            <a:off x="13716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20574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7338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67400" y="2743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819462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82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01430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250,000-300,000*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G-5140_Ft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88" y="2371306"/>
            <a:ext cx="3306447" cy="348201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750" y="59554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548946" y="5858446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FG-5140B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762235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Processing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80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19.6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39.2 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117.6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59 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118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354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420 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840 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2.52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Image 8" descr="Capture d’écran 2012-03-19 à 21.22.3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1547810"/>
            <a:ext cx="16081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ELBC with FG-5001C security Blades. FG-5020 relies LACP on external switches</a:t>
            </a:r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sp>
        <p:nvSpPr>
          <p:cNvPr id="46" name="Rounded Rectangle 45"/>
          <p:cNvSpPr/>
          <p:nvPr/>
        </p:nvSpPr>
        <p:spPr bwMode="auto">
          <a:xfrm rot="5400000">
            <a:off x="6082060" y="296696"/>
            <a:ext cx="811362" cy="30101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5441426" y="1807479"/>
            <a:ext cx="2093546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738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1573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486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506119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447506" y="2882107"/>
            <a:ext cx="2092325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6388894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6150611"/>
              </p:ext>
            </p:extLst>
          </p:nvPr>
        </p:nvGraphicFramePr>
        <p:xfrm>
          <a:off x="539552" y="4941168"/>
          <a:ext cx="7848873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616291"/>
                <a:gridCol w="2616291"/>
                <a:gridCol w="2616291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Service Grouping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Allows various groups of FortiGate Cluster to co-exist in a single</a:t>
                      </a:r>
                      <a:r>
                        <a:rPr lang="en-US" sz="1200" baseline="0" dirty="0" smtClean="0"/>
                        <a:t> chassis</a:t>
                      </a:r>
                      <a:endParaRPr lang="en-US" sz="12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638800" y="10668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8001000" y="17526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 bwMode="auto">
          <a:xfrm>
            <a:off x="8001000" y="34290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8305800" y="1752600"/>
            <a:ext cx="0" cy="1676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8305800" y="2590800"/>
            <a:ext cx="2286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9" name="TextBox 58"/>
          <p:cNvSpPr txBox="1"/>
          <p:nvPr/>
        </p:nvSpPr>
        <p:spPr>
          <a:xfrm>
            <a:off x="8534400" y="23622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Service Groups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327126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93741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9018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80" y="1463406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</a:t>
            </a:r>
            <a:r>
              <a:rPr lang="en-US" sz="1200" dirty="0"/>
              <a:t>SFP+ slots for </a:t>
            </a:r>
            <a:r>
              <a:rPr lang="en-US" sz="1200" dirty="0" smtClean="0"/>
              <a:t>10GE interfaces </a:t>
            </a:r>
            <a:r>
              <a:rPr lang="en-US" sz="1200" dirty="0"/>
              <a:t>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FortiController-5103B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62" y="141492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 xmlns:p14="http://schemas.microsoft.com/office/powerpoint/2010/main"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198204"/>
              </p:ext>
            </p:extLst>
          </p:nvPr>
        </p:nvGraphicFramePr>
        <p:xfrm>
          <a:off x="354803" y="1538904"/>
          <a:ext cx="8327251" cy="25250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6383179"/>
            <a:ext cx="548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VMware ESX/</a:t>
            </a:r>
            <a:r>
              <a:rPr lang="fr-FR" sz="1000" dirty="0" err="1"/>
              <a:t>ESXi</a:t>
            </a:r>
            <a:r>
              <a:rPr lang="fr-FR" sz="1000" dirty="0"/>
              <a:t> 3.5/4.0/4.1/5.0, Citrix </a:t>
            </a:r>
            <a:r>
              <a:rPr lang="fr-FR" sz="1000" dirty="0" err="1"/>
              <a:t>XenServer</a:t>
            </a:r>
            <a:r>
              <a:rPr lang="fr-FR" sz="1000" dirty="0"/>
              <a:t> 5.6 SP2/6.0, Open Source </a:t>
            </a:r>
            <a:r>
              <a:rPr lang="fr-FR" sz="1000" dirty="0" err="1"/>
              <a:t>Xen</a:t>
            </a:r>
            <a:r>
              <a:rPr lang="fr-FR" sz="1000" dirty="0"/>
              <a:t> 3.4.3 / </a:t>
            </a:r>
            <a:r>
              <a:rPr lang="fr-FR" sz="1000" dirty="0" smtClean="0"/>
              <a:t>4.1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19046"/>
              </p:ext>
            </p:extLst>
          </p:nvPr>
        </p:nvGraphicFramePr>
        <p:xfrm>
          <a:off x="461743" y="1271935"/>
          <a:ext cx="8265006" cy="477878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79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FG140D/140D-POE/140D-POE-T1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FG-200D/240D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12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154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FG1500D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95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FG3600C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383179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Includes 20 ports that support SFP/SPF+</a:t>
            </a:r>
          </a:p>
        </p:txBody>
      </p:sp>
    </p:spTree>
    <p:extLst>
      <p:ext uri="{BB962C8B-B14F-4D97-AF65-F5344CB8AC3E}">
        <p14:creationId xmlns:p14="http://schemas.microsoft.com/office/powerpoint/2010/main" val="294932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364015"/>
              </p:ext>
            </p:extLst>
          </p:nvPr>
        </p:nvGraphicFramePr>
        <p:xfrm>
          <a:off x="461743" y="1271935"/>
          <a:ext cx="8265006" cy="236217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FG3700D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QSFP+</a:t>
                      </a:r>
                      <a:b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 SFP+ *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167992"/>
              </p:ext>
            </p:extLst>
          </p:nvPr>
        </p:nvGraphicFramePr>
        <p:xfrm>
          <a:off x="457200" y="1220760"/>
          <a:ext cx="8052419" cy="487524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FG/FWF-20C, 30D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FG/FWF-40C,</a:t>
                      </a:r>
                      <a:r>
                        <a:rPr lang="en-US" sz="1400" baseline="0" dirty="0" smtClean="0"/>
                        <a:t> 60C, 60D, 90D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FG-200D,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240D, 280D-POE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FG-600C-DC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SP-FG600C-DC-PS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FG-1000C, FG-1000C-DC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SP-FG600C-PS, SP-FG600C-DC-PS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FG-1240B,</a:t>
                      </a:r>
                      <a:r>
                        <a:rPr lang="en-US" sz="1400" baseline="0" dirty="0" smtClean="0"/>
                        <a:t> FG-1500D, 3040B, 3140B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SP-FG1240B-PS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FG-3240C,</a:t>
                      </a:r>
                      <a:r>
                        <a:rPr lang="en-US" sz="1400" baseline="0" dirty="0" smtClean="0"/>
                        <a:t> 3600C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SP-FG3600C-PS (spare)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47905970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830324"/>
              </p:ext>
            </p:extLst>
          </p:nvPr>
        </p:nvGraphicFramePr>
        <p:xfrm>
          <a:off x="457200" y="1220760"/>
          <a:ext cx="8052419" cy="121425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FG-3700D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SP-FG3700D-PS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FG-3810A, FG-3810A-DC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SP-FG3810A-PS, SP-FG3810A-DC-PS 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FG-3950B, FG-3951B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SP-FG3950B-PS 9spare)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698951"/>
              </p:ext>
            </p:extLst>
          </p:nvPr>
        </p:nvGraphicFramePr>
        <p:xfrm>
          <a:off x="533400" y="1981200"/>
          <a:ext cx="8052419" cy="3120739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98946"/>
                <a:gridCol w="1998946"/>
                <a:gridCol w="1998946"/>
                <a:gridCol w="2055581"/>
              </a:tblGrid>
              <a:tr h="3246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SP-FGPCOR-US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SP-FGPCOR-UK	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SP-FGPCOR-EU	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SP-FGPCOR-AU	</a:t>
                      </a: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NEMA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5-15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BS 1363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CEE7 VII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AS/NZS 3112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G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C, E, F, K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I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Cords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780" y="3155418"/>
            <a:ext cx="1524000" cy="1524000"/>
          </a:xfrm>
          <a:prstGeom prst="rect">
            <a:avLst/>
          </a:prstGeom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r="26179"/>
          <a:stretch/>
        </p:blipFill>
        <p:spPr>
          <a:xfrm>
            <a:off x="6735380" y="3155418"/>
            <a:ext cx="1537856" cy="152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6666" r="11515" b="18637"/>
          <a:stretch/>
        </p:blipFill>
        <p:spPr>
          <a:xfrm>
            <a:off x="2772981" y="3155418"/>
            <a:ext cx="1524000" cy="15155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5244"/>
          <a:stretch/>
        </p:blipFill>
        <p:spPr>
          <a:xfrm>
            <a:off x="4754180" y="3155418"/>
            <a:ext cx="154391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8322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449567"/>
              </p:ext>
            </p:extLst>
          </p:nvPr>
        </p:nvGraphicFramePr>
        <p:xfrm>
          <a:off x="427421" y="1219680"/>
          <a:ext cx="8412353" cy="487632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ASM-FB4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ADM-FB8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ADM-XB2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ASM-CX4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ASM-FX2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uLnTx/>
                        <a:uFillTx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ASM-CE4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ADM-XE2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ASM-ET4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ASM-SAS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ASM-S08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ADM-FE8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●^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ADM-XD4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94181197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64267"/>
              </p:ext>
            </p:extLst>
          </p:nvPr>
        </p:nvGraphicFramePr>
        <p:xfrm>
          <a:off x="427421" y="1371600"/>
          <a:ext cx="8412353" cy="1146912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RTM-XB2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RTM-XD2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5050 &amp; FG 5140 Chassis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9E5"/>
                    </a:solidFill>
                  </a:tcPr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386201"/>
              </p:ext>
            </p:extLst>
          </p:nvPr>
        </p:nvGraphicFramePr>
        <p:xfrm>
          <a:off x="462690" y="2840548"/>
          <a:ext cx="8382582" cy="2145577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3080113"/>
                <a:gridCol w="2748708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 Modules (3950B)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Interface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ASIC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FMC-XD2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FMC-XG2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FMC-C20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20x 10/100/100 Copper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FMC-F20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1-Gig SFP slots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FMC-XH0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NIL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580943"/>
              </p:ext>
            </p:extLst>
          </p:nvPr>
        </p:nvGraphicFramePr>
        <p:xfrm>
          <a:off x="461201" y="5256969"/>
          <a:ext cx="8382582" cy="735673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5828821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 Modules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Models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FSM-064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FG-3951B , FG-1240B and 1240B-DC, FG-311B, FG-200B and FG-200B-POE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9668286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</a:t>
            </a:r>
            <a:endParaRPr lang="en-US" sz="3600" b="1" dirty="0"/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2766" y="2806644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 xmlns:p14="http://schemas.microsoft.com/office/powerpoint/2010/main"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685800" y="1981200"/>
            <a:ext cx="8305800" cy="685800"/>
          </a:xfrm>
          <a:prstGeom prst="chevron">
            <a:avLst>
              <a:gd name="adj" fmla="val 36099"/>
            </a:avLst>
          </a:prstGeom>
          <a:gradFill rotWithShape="1">
            <a:gsLst>
              <a:gs pos="0">
                <a:schemeClr val="tx2">
                  <a:lumMod val="10000"/>
                  <a:lumOff val="90000"/>
                </a:schemeClr>
              </a:gs>
              <a:gs pos="100000">
                <a:schemeClr val="bg2">
                  <a:lumMod val="75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>
              <a:latin typeface="Arial" pitchFamily="-107" charset="0"/>
            </a:endParaRPr>
          </a:p>
        </p:txBody>
      </p:sp>
      <p:sp>
        <p:nvSpPr>
          <p:cNvPr id="21510" name="Oval 5"/>
          <p:cNvSpPr>
            <a:spLocks noChangeArrowheads="1"/>
          </p:cNvSpPr>
          <p:nvPr/>
        </p:nvSpPr>
        <p:spPr bwMode="auto">
          <a:xfrm>
            <a:off x="1159996" y="2359734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1" name="Text Box 8"/>
          <p:cNvSpPr txBox="1">
            <a:spLocks noChangeArrowheads="1"/>
          </p:cNvSpPr>
          <p:nvPr/>
        </p:nvSpPr>
        <p:spPr bwMode="auto">
          <a:xfrm>
            <a:off x="1083796" y="19812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2005</a:t>
            </a:r>
          </a:p>
        </p:txBody>
      </p:sp>
      <p:sp>
        <p:nvSpPr>
          <p:cNvPr id="21512" name="Oval 9"/>
          <p:cNvSpPr>
            <a:spLocks noChangeArrowheads="1"/>
          </p:cNvSpPr>
          <p:nvPr/>
        </p:nvSpPr>
        <p:spPr bwMode="auto">
          <a:xfrm>
            <a:off x="2318055" y="2359734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3" name="Text Box 10"/>
          <p:cNvSpPr txBox="1">
            <a:spLocks noChangeArrowheads="1"/>
          </p:cNvSpPr>
          <p:nvPr/>
        </p:nvSpPr>
        <p:spPr bwMode="auto">
          <a:xfrm>
            <a:off x="2241855" y="19812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2007</a:t>
            </a:r>
          </a:p>
        </p:txBody>
      </p:sp>
      <p:sp>
        <p:nvSpPr>
          <p:cNvPr id="21514" name="Oval 11"/>
          <p:cNvSpPr>
            <a:spLocks noChangeArrowheads="1"/>
          </p:cNvSpPr>
          <p:nvPr/>
        </p:nvSpPr>
        <p:spPr bwMode="auto">
          <a:xfrm>
            <a:off x="3575241" y="2359734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5" name="Text Box 12"/>
          <p:cNvSpPr txBox="1">
            <a:spLocks noChangeArrowheads="1"/>
          </p:cNvSpPr>
          <p:nvPr/>
        </p:nvSpPr>
        <p:spPr bwMode="auto">
          <a:xfrm>
            <a:off x="3303587" y="19812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2009/Q1</a:t>
            </a:r>
          </a:p>
        </p:txBody>
      </p:sp>
      <p:sp>
        <p:nvSpPr>
          <p:cNvPr id="21516" name="Oval 13"/>
          <p:cNvSpPr>
            <a:spLocks noChangeArrowheads="1"/>
          </p:cNvSpPr>
          <p:nvPr/>
        </p:nvSpPr>
        <p:spPr bwMode="auto">
          <a:xfrm>
            <a:off x="4733300" y="2359734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7" name="Text Box 14"/>
          <p:cNvSpPr txBox="1">
            <a:spLocks noChangeArrowheads="1"/>
          </p:cNvSpPr>
          <p:nvPr/>
        </p:nvSpPr>
        <p:spPr bwMode="auto">
          <a:xfrm>
            <a:off x="4419600" y="19812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2009/Q3</a:t>
            </a:r>
          </a:p>
        </p:txBody>
      </p:sp>
      <p:graphicFrame>
        <p:nvGraphicFramePr>
          <p:cNvPr id="41074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600254"/>
              </p:ext>
            </p:extLst>
          </p:nvPr>
        </p:nvGraphicFramePr>
        <p:xfrm>
          <a:off x="152399" y="2819400"/>
          <a:ext cx="8839199" cy="2029968"/>
        </p:xfrm>
        <a:graphic>
          <a:graphicData uri="http://schemas.openxmlformats.org/drawingml/2006/table">
            <a:tbl>
              <a:tblPr/>
              <a:tblGrid>
                <a:gridCol w="381001"/>
                <a:gridCol w="1208314"/>
                <a:gridCol w="1208314"/>
                <a:gridCol w="1208314"/>
                <a:gridCol w="1208314"/>
                <a:gridCol w="1208314"/>
                <a:gridCol w="1208314"/>
                <a:gridCol w="1208314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2.8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3.0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V4.1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4.3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5.0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</a:tr>
              <a:tr h="1158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Key functionalities</a:t>
                      </a:r>
                    </a:p>
                  </a:txBody>
                  <a:tcPr vert="vert27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Antispam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VPN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IM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/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P2P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mgmt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DLP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WAN Opt.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Proxy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App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Control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Wireless ctrl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IPv6 UTM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SQL Logging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GUI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Network VM</a:t>
                      </a:r>
                      <a:endParaRPr kumimoji="0" 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Token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Server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ICAP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Client reputation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Sandbox integration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Endpoint control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Device based policy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</a:rPr>
              <a:t>FortiOS Software Evolution</a:t>
            </a:r>
            <a:endParaRPr lang="en-US" dirty="0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5867400" y="2359734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486400" y="1976268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2010/Q1</a:t>
            </a:r>
            <a:endParaRPr lang="en-US" sz="1600" i="1" dirty="0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7086600" y="2364666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6705600" y="1981200"/>
            <a:ext cx="10055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2011/Q3</a:t>
            </a:r>
            <a:endParaRPr lang="en-US" sz="1600" i="1" dirty="0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8153400" y="2364666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7772400" y="1981200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2012/Q4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24278081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1336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" y="12954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18288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Desktop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/FWF-80C(M)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2251075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241675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2936875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314761"/>
            <a:ext cx="6934200" cy="1077218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FG-100D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FG-620/621B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FG800C/1000C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FG1240B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FG1500D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0528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3000 Series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1673" y="34034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-3240C</a:t>
            </a:r>
            <a:r>
              <a:rPr lang="en-US" sz="1600" b="1" dirty="0" smtClean="0"/>
              <a:t>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3700D*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</a:t>
            </a:r>
            <a:r>
              <a:rPr lang="en-US" sz="1600" b="1" dirty="0">
                <a:ea typeface="Zapf Dingbats"/>
                <a:cs typeface="Zapf Dingbats"/>
                <a:sym typeface="Zapf Dingbats"/>
              </a:rPr>
              <a:t>-</a:t>
            </a: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3810A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688" y="33401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0688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47640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4548969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4595813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23" name="Picture 3" descr="FortiGate-VM_Icon2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013" y="5153025"/>
            <a:ext cx="10445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TextBox 28"/>
          <p:cNvSpPr txBox="1">
            <a:spLocks noChangeArrowheads="1"/>
          </p:cNvSpPr>
          <p:nvPr/>
        </p:nvSpPr>
        <p:spPr bwMode="auto">
          <a:xfrm>
            <a:off x="373063" y="5902325"/>
            <a:ext cx="15462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FortiGate-VM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11673" y="5272357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VM64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26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1100" y="90488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 xmlns:p14="http://schemas.microsoft.com/office/powerpoint/2010/main">
    <p:wipe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3120716"/>
              </p:ext>
            </p:extLst>
          </p:nvPr>
        </p:nvGraphicFramePr>
        <p:xfrm>
          <a:off x="470855" y="1210493"/>
          <a:ext cx="8077197" cy="47548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Client Reputation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Disk/Memory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 xmlns:p14="http://schemas.microsoft.com/office/powerpoint/2010/main">
    <p:wipe dir="r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580102"/>
              </p:ext>
            </p:extLst>
          </p:nvPr>
        </p:nvGraphicFramePr>
        <p:xfrm>
          <a:off x="470855" y="1210493"/>
          <a:ext cx="8077197" cy="283463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Ping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Remote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CLI, PBR only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 xmlns:p14="http://schemas.microsoft.com/office/powerpoint/2010/main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810000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FortiGuard Analytics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7432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</a:t>
            </a:r>
            <a:r>
              <a:rPr lang="en-US" sz="2000" b="1" dirty="0" smtClean="0">
                <a:solidFill>
                  <a:schemeClr val="accent4"/>
                </a:solidFill>
                <a:sym typeface="Zapf Dingbats"/>
              </a:rPr>
              <a:t>NGFW Subscription</a:t>
            </a:r>
            <a:endParaRPr lang="en-US" sz="2000" b="1" dirty="0">
              <a:solidFill>
                <a:schemeClr val="accent4"/>
              </a:solidFill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 xmlns:p14="http://schemas.microsoft.com/office/powerpoint/2010/main">
    <p:wipe dir="r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FortiAP </a:t>
            </a:r>
            <a:r>
              <a:rPr lang="en-US" dirty="0"/>
              <a:t>F</a:t>
            </a:r>
            <a:r>
              <a:rPr lang="en-US" dirty="0" smtClean="0"/>
              <a:t>amily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4873751"/>
              </p:ext>
            </p:extLst>
          </p:nvPr>
        </p:nvGraphicFramePr>
        <p:xfrm>
          <a:off x="152400" y="1125121"/>
          <a:ext cx="8763001" cy="5017485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1697889"/>
                <a:gridCol w="471637"/>
                <a:gridCol w="471637"/>
                <a:gridCol w="2036289"/>
                <a:gridCol w="1644831"/>
                <a:gridCol w="2440718"/>
              </a:tblGrid>
              <a:tr h="856079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Resiliency and Versatility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Dual Radio</a:t>
                      </a:r>
                    </a:p>
                  </a:txBody>
                  <a:tcPr marL="0" marR="0" marT="0" marB="0" vert="vert270" anchor="ctr"/>
                </a:tc>
                <a:tc rowSpan="4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Dual Band </a:t>
                      </a:r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87669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1545931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660053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Single Radio</a:t>
                      </a:r>
                    </a:p>
                  </a:txBody>
                  <a:tcPr marL="0" marR="0" marT="0" marB="0" vert="vert270" anchor="ctr"/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85654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  <a:p>
                      <a:pPr algn="ctr"/>
                      <a:r>
                        <a:rPr lang="en-US" dirty="0" smtClean="0"/>
                        <a:t>Value</a:t>
                      </a:r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11208">
                <a:tc gridSpan="3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553200" y="3669268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FAP-221C</a:t>
            </a:r>
            <a:endParaRPr lang="en-US" sz="1800" dirty="0">
              <a:solidFill>
                <a:srgbClr val="0B0B0B"/>
              </a:solidFill>
              <a:effectLst/>
            </a:endParaRPr>
          </a:p>
        </p:txBody>
      </p:sp>
      <p:grpSp>
        <p:nvGrpSpPr>
          <p:cNvPr id="4" name="Group 28"/>
          <p:cNvGrpSpPr/>
          <p:nvPr/>
        </p:nvGrpSpPr>
        <p:grpSpPr>
          <a:xfrm>
            <a:off x="4851804" y="2514600"/>
            <a:ext cx="1668330" cy="1232294"/>
            <a:chOff x="4310743" y="1866817"/>
            <a:chExt cx="1972491" cy="1456959"/>
          </a:xfrm>
        </p:grpSpPr>
        <p:pic>
          <p:nvPicPr>
            <p:cNvPr id="13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17959449">
              <a:off x="5184838" y="2225381"/>
              <a:ext cx="1456959" cy="739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4310743" y="2402307"/>
              <a:ext cx="1461696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FAP-222B</a:t>
              </a:r>
            </a:p>
          </p:txBody>
        </p:sp>
      </p:grp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7691823" y="4191000"/>
            <a:ext cx="1248863" cy="531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6553200" y="4310376"/>
            <a:ext cx="1236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FAP-210B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53200" y="2095443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FAP-320B</a:t>
            </a:r>
          </a:p>
        </p:txBody>
      </p:sp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50016" y="19050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6553200" y="2721342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FAP-223B</a:t>
            </a:r>
          </a:p>
        </p:txBody>
      </p:sp>
      <p:pic>
        <p:nvPicPr>
          <p:cNvPr id="23" name="Picture 2" descr="C:\Users\ksaraf\Downloads\FAP-223B-GLAM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733212" y="2367200"/>
            <a:ext cx="1101017" cy="9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34"/>
          <p:cNvGrpSpPr/>
          <p:nvPr/>
        </p:nvGrpSpPr>
        <p:grpSpPr>
          <a:xfrm>
            <a:off x="4884067" y="4712182"/>
            <a:ext cx="1592933" cy="1028349"/>
            <a:chOff x="4376028" y="4330084"/>
            <a:chExt cx="1883344" cy="1215832"/>
          </a:xfrm>
        </p:grpSpPr>
        <p:pic>
          <p:nvPicPr>
            <p:cNvPr id="25" name="Picture 7" descr="C:\Users\ksaraf\Downloads\FAP-112B_Rt-Up (1).png"/>
            <p:cNvPicPr>
              <a:picLocks noChangeAspect="1" noChangeArrowheads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5413161" y="4330084"/>
              <a:ext cx="846211" cy="1215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6" name="TextBox 25"/>
            <p:cNvSpPr txBox="1"/>
            <p:nvPr/>
          </p:nvSpPr>
          <p:spPr>
            <a:xfrm>
              <a:off x="4376028" y="4658224"/>
              <a:ext cx="1441451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FAP-112B</a:t>
              </a:r>
            </a:p>
          </p:txBody>
        </p:sp>
      </p:grpSp>
      <p:pic>
        <p:nvPicPr>
          <p:cNvPr id="21506" name="Picture 2" descr="C:\Users\mdevincentis\Downloads\FAP-28C-GLAM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764034" y="4191000"/>
            <a:ext cx="999698" cy="49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2" descr="Secure Remote Access Points FortiAP-14C top view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898588" y="4764709"/>
            <a:ext cx="819748" cy="449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8" descr="C:\Users\ksaraf\Downloads\FAP-11C-Lt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990949" y="5114379"/>
            <a:ext cx="617917" cy="661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61222" y="4221037"/>
            <a:ext cx="12058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FAP-28C</a:t>
            </a:r>
            <a:r>
              <a:rPr lang="en-US" dirty="0" smtClean="0">
                <a:solidFill>
                  <a:srgbClr val="0B0B0B"/>
                </a:solidFill>
              </a:rPr>
              <a:t>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55840" y="4805716"/>
            <a:ext cx="1120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FAP-14C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6996" y="5228898"/>
            <a:ext cx="1103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1290313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FAP-320C</a:t>
            </a:r>
          </a:p>
        </p:txBody>
      </p:sp>
      <p:pic>
        <p:nvPicPr>
          <p:cNvPr id="4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tretch>
            <a:fillRect/>
          </a:stretch>
        </p:blipFill>
        <p:spPr bwMode="auto">
          <a:xfrm>
            <a:off x="7874217" y="3048000"/>
            <a:ext cx="883997" cy="70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TextBox 41"/>
          <p:cNvSpPr txBox="1"/>
          <p:nvPr/>
        </p:nvSpPr>
        <p:spPr>
          <a:xfrm>
            <a:off x="6553200" y="3212068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FAP-221B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874217" y="3486558"/>
            <a:ext cx="884074" cy="704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Rounded Rectangle 35"/>
          <p:cNvSpPr/>
          <p:nvPr/>
        </p:nvSpPr>
        <p:spPr bwMode="auto">
          <a:xfrm>
            <a:off x="7772400" y="38100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72400" y="12192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Rounded Rectangle 32"/>
          <p:cNvSpPr/>
          <p:nvPr/>
        </p:nvSpPr>
        <p:spPr bwMode="auto">
          <a:xfrm>
            <a:off x="7772400" y="16002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4906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223036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8080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372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071890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442010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0429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0226119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1167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12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NGFW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Web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Filtering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166073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25338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</a:t>
                      </a:r>
                      <a:r>
                        <a:rPr lang="en-US" sz="1000" dirty="0" smtClean="0"/>
                        <a:t>1750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065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485375"/>
              </p:ext>
            </p:extLst>
          </p:nvPr>
        </p:nvGraphicFramePr>
        <p:xfrm>
          <a:off x="304796" y="1295400"/>
          <a:ext cx="8534403" cy="471424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12365"/>
                <a:gridCol w="1153673"/>
                <a:gridCol w="1153673"/>
                <a:gridCol w="1153673"/>
                <a:gridCol w="1153673"/>
                <a:gridCol w="1153673"/>
                <a:gridCol w="1153673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FAP-320C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a/n/ac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1167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1750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67031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460490"/>
              </p:ext>
            </p:extLst>
          </p:nvPr>
        </p:nvGraphicFramePr>
        <p:xfrm>
          <a:off x="304796" y="1295400"/>
          <a:ext cx="8229602" cy="38000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2x2, Dual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stream, 300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5x FE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10x GE RJ45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695760"/>
              </p:ext>
            </p:extLst>
          </p:nvPr>
        </p:nvGraphicFramePr>
        <p:xfrm>
          <a:off x="304796" y="1295400"/>
          <a:ext cx="8480899" cy="465860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FAP-14C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FAP-28C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FAP-221B/223B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FAP-221C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Proprietary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FAP-320C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 xmlns:p14="http://schemas.microsoft.com/office/powerpoint/2010/main">
    <p:wipe dir="r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856316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5465916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90782" y="5389285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02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75857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1686" y="268318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2667000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19" y="3200400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40" y="3757690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99" y="4423803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602151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526757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4232071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4156677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4851667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4776273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2209800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361394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91686" y="228600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418" y="6039047"/>
            <a:ext cx="213020" cy="1519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676400" y="596365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FSW-448B</a:t>
            </a:r>
          </a:p>
        </p:txBody>
      </p:sp>
      <p:pic>
        <p:nvPicPr>
          <p:cNvPr id="5" name="Picture 4" descr="FSW-448B_F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541686"/>
            <a:ext cx="3733800" cy="59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7447"/>
      </p:ext>
    </p:extLst>
  </p:cSld>
  <p:clrMapOvr>
    <a:masterClrMapping/>
  </p:clrMapOvr>
  <p:transition xmlns:p14="http://schemas.microsoft.com/office/powerpoint/2010/main">
    <p:wipe dir="r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9183809"/>
              </p:ext>
            </p:extLst>
          </p:nvPr>
        </p:nvGraphicFramePr>
        <p:xfrm>
          <a:off x="152400" y="1165803"/>
          <a:ext cx="8763000" cy="5019014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687294"/>
                <a:gridCol w="229098"/>
                <a:gridCol w="1961652"/>
                <a:gridCol w="1961652"/>
                <a:gridCol w="1961652"/>
                <a:gridCol w="1961652"/>
              </a:tblGrid>
              <a:tr h="9557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Data</a:t>
                      </a:r>
                      <a:r>
                        <a:rPr lang="en-US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Center</a:t>
                      </a:r>
                      <a:endParaRPr lang="en-US" sz="1600" dirty="0" smtClean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40G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02661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6624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Secure Access</a:t>
                      </a:r>
                      <a:endParaRPr lang="en-US" sz="16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</a:tr>
              <a:tr h="1093695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Access</a:t>
                      </a:r>
                      <a:endParaRPr lang="en-US" sz="1800" b="1" kern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00674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8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24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32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48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3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4867174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2002546" y="4991987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80-POE</a:t>
            </a:r>
          </a:p>
        </p:txBody>
      </p:sp>
      <p:pic>
        <p:nvPicPr>
          <p:cNvPr id="33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51009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47961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983746" y="49271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983746" y="52319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3352800" y="52533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1371600" y="5019574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7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7465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2002546" y="38713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FSW-28C</a:t>
            </a:r>
            <a:endParaRPr lang="en-US" sz="1200" b="1" dirty="0">
              <a:latin typeface="Arial Narrow"/>
              <a:cs typeface="Arial Narrow"/>
            </a:endParaRPr>
          </a:p>
        </p:txBody>
      </p:sp>
      <p:pic>
        <p:nvPicPr>
          <p:cNvPr id="5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37566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3983746" y="386631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FSW-224D-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pic>
        <p:nvPicPr>
          <p:cNvPr id="60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3698238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7891292" y="38292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5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38009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7878011" y="35324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FSW-448B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7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4518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3983746" y="360420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3352800" y="3625547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3352800" y="388765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76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2412297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7891292" y="254335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FSW-248B-DPS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7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2183697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7891292" y="231475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FSW-548B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sp>
        <p:nvSpPr>
          <p:cNvPr id="37" name="Rounded Rectangle 36"/>
          <p:cNvSpPr/>
          <p:nvPr/>
        </p:nvSpPr>
        <p:spPr bwMode="auto">
          <a:xfrm>
            <a:off x="3352800" y="49485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8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4290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TextBox 84"/>
          <p:cNvSpPr txBox="1"/>
          <p:nvPr/>
        </p:nvSpPr>
        <p:spPr>
          <a:xfrm>
            <a:off x="2002546" y="35538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FSW-108-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sp>
        <p:nvSpPr>
          <p:cNvPr id="87" name="Rounded Rectangle 86"/>
          <p:cNvSpPr/>
          <p:nvPr/>
        </p:nvSpPr>
        <p:spPr bwMode="auto">
          <a:xfrm>
            <a:off x="1371600" y="35814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371600" y="38989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Remote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6" name="Rectangle 2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FortiSwitch Family</a:t>
            </a:r>
            <a:endParaRPr lang="en-US" dirty="0"/>
          </a:p>
        </p:txBody>
      </p:sp>
      <p:sp>
        <p:nvSpPr>
          <p:cNvPr id="40" name="Rounded Rectangle 39"/>
          <p:cNvSpPr/>
          <p:nvPr/>
        </p:nvSpPr>
        <p:spPr bwMode="auto">
          <a:xfrm>
            <a:off x="7315200" y="3547532"/>
            <a:ext cx="6096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10G </a:t>
            </a:r>
            <a:r>
              <a:rPr lang="en-US" sz="1000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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 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8672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108510</TotalTime>
  <Words>15055</Words>
  <Application>Microsoft Macintosh PowerPoint</Application>
  <PresentationFormat>On-screen Show (4:3)</PresentationFormat>
  <Paragraphs>4555</Paragraphs>
  <Slides>159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159</vt:i4>
      </vt:variant>
    </vt:vector>
  </HeadingPairs>
  <TitlesOfParts>
    <vt:vector size="160" baseType="lpstr">
      <vt:lpstr>FTNT-2012_PPT_Template</vt:lpstr>
      <vt:lpstr>Fortinet Product Quick Guide</vt:lpstr>
      <vt:lpstr>PowerPoint Presentation</vt:lpstr>
      <vt:lpstr>PowerPoint Presentation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Appliance by Segments</vt:lpstr>
      <vt:lpstr>FortiGate Small Business Devices</vt:lpstr>
      <vt:lpstr>FortiGate Small Business Devices: Comparison</vt:lpstr>
      <vt:lpstr>FortiGate Small Business Devices: Comparison</vt:lpstr>
      <vt:lpstr>FortiGate-20C</vt:lpstr>
      <vt:lpstr>FortiWiFi-20C</vt:lpstr>
      <vt:lpstr>FortiGate-20C-ADSL</vt:lpstr>
      <vt:lpstr>FortiWiFi-20C-ADSL</vt:lpstr>
      <vt:lpstr>FortiGate/FortiWiFi-30D</vt:lpstr>
      <vt:lpstr>FortiGate/FortiWiFi-30D-POE</vt:lpstr>
      <vt:lpstr>FortiGate-40C</vt:lpstr>
      <vt:lpstr>FortiWiFi-40C</vt:lpstr>
      <vt:lpstr>FortiGate-60C</vt:lpstr>
      <vt:lpstr>FortiWifi-60C</vt:lpstr>
      <vt:lpstr>FortiWifi-60CM</vt:lpstr>
      <vt:lpstr>FortiGate-60C-SFP</vt:lpstr>
      <vt:lpstr>FortiGate-60C-POE</vt:lpstr>
      <vt:lpstr>FortiGate/FortiWiFi-60D</vt:lpstr>
      <vt:lpstr>FortiGate/FortiWiFi-60D-POE</vt:lpstr>
      <vt:lpstr>FortiWiFi-80CM</vt:lpstr>
      <vt:lpstr>FortiGate/FortiWiFi-90D</vt:lpstr>
      <vt:lpstr>FortiGate/FortiWiFi-90D-POE</vt:lpstr>
      <vt:lpstr>FortiGate-100D</vt:lpstr>
      <vt:lpstr>FortiGate-140D</vt:lpstr>
      <vt:lpstr>FortiGate-140D-POE</vt:lpstr>
      <vt:lpstr>FortiGate-140D-POE-T1</vt:lpstr>
      <vt:lpstr>FortiGate-Rugged-100C</vt:lpstr>
      <vt:lpstr>FortiGate Mid-Range Devices</vt:lpstr>
      <vt:lpstr>FortiGate Mid Range Devices: Comparison</vt:lpstr>
      <vt:lpstr>FortiGate Mid Range Devices: Comparison</vt:lpstr>
      <vt:lpstr>FortiGate-200D</vt:lpstr>
      <vt:lpstr>FortiGate-240D</vt:lpstr>
      <vt:lpstr>FortiGate-280D-POE</vt:lpstr>
      <vt:lpstr>FortiGate-300C</vt:lpstr>
      <vt:lpstr>FortiGate-600C</vt:lpstr>
      <vt:lpstr>FortiGate-800C</vt:lpstr>
      <vt:lpstr>FortiGate-1000C</vt:lpstr>
      <vt:lpstr>FortiGate-1240B</vt:lpstr>
      <vt:lpstr>FortiGate-1500D</vt:lpstr>
      <vt:lpstr>FortiGate 3000 Series</vt:lpstr>
      <vt:lpstr>FortiGate 3000 Series: Comparison</vt:lpstr>
      <vt:lpstr>FortiGate-3040B</vt:lpstr>
      <vt:lpstr>FortiGate-3140B</vt:lpstr>
      <vt:lpstr>FortiGate-3240C</vt:lpstr>
      <vt:lpstr>FortiGate-3600C</vt:lpstr>
      <vt:lpstr>FortiGate-3700D</vt:lpstr>
      <vt:lpstr>FortiGate-3950B</vt:lpstr>
      <vt:lpstr>FortiGate-3950B Modules</vt:lpstr>
      <vt:lpstr>FortiGate 5000 Series</vt:lpstr>
      <vt:lpstr>Performance &amp; Resiliency </vt:lpstr>
      <vt:lpstr>Load Distribution &amp; Virtualization</vt:lpstr>
      <vt:lpstr>FortiGate-5001B</vt:lpstr>
      <vt:lpstr>FortiGate-5001C</vt:lpstr>
      <vt:lpstr>FortiGate-5101C</vt:lpstr>
      <vt:lpstr>FortiSwitch-5003B</vt:lpstr>
      <vt:lpstr>PowerPoint Presentation</vt:lpstr>
      <vt:lpstr>FortiSwitch-5203B</vt:lpstr>
      <vt:lpstr>FortiGate-VM</vt:lpstr>
      <vt:lpstr>Transceivers</vt:lpstr>
      <vt:lpstr>Transceivers</vt:lpstr>
      <vt:lpstr>Power Adapters &amp; Redundant Power Supplies</vt:lpstr>
      <vt:lpstr>Power Adapters &amp; Redundant Power Supplies</vt:lpstr>
      <vt:lpstr>Power Cords</vt:lpstr>
      <vt:lpstr>FortiGate Modules</vt:lpstr>
      <vt:lpstr>FortiGate Modules</vt:lpstr>
      <vt:lpstr>PowerPoint Presentation</vt:lpstr>
      <vt:lpstr>FortiOS Software Evolution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 Presentation</vt:lpstr>
      <vt:lpstr>FortiAP Family</vt:lpstr>
      <vt:lpstr>FortiAP-11C</vt:lpstr>
      <vt:lpstr>FortiAP-14C</vt:lpstr>
      <vt:lpstr>FortiAP-28C</vt:lpstr>
      <vt:lpstr>FortiAP-112B</vt:lpstr>
      <vt:lpstr>FortiAP-221B</vt:lpstr>
      <vt:lpstr>FortiAP-221C</vt:lpstr>
      <vt:lpstr>FortiAP-223B</vt:lpstr>
      <vt:lpstr>FortiAP-320B</vt:lpstr>
      <vt:lpstr>FortiAP-320C</vt:lpstr>
      <vt:lpstr>FortiAP-Antennas</vt:lpstr>
      <vt:lpstr>Hardware Overview – FortiAP (Local)</vt:lpstr>
      <vt:lpstr>Hardware Overview – FortiAP (Remote)</vt:lpstr>
      <vt:lpstr>FortiAP Power Adaptors</vt:lpstr>
      <vt:lpstr>PowerPoint Presentation</vt:lpstr>
      <vt:lpstr>Introducing FortiSwitch</vt:lpstr>
      <vt:lpstr>PowerPoint Presentation</vt:lpstr>
      <vt:lpstr>FortiSwitch-28C</vt:lpstr>
      <vt:lpstr>FortiSwitch-80-POE</vt:lpstr>
      <vt:lpstr>FortiSwitch-108D-POE</vt:lpstr>
      <vt:lpstr>FortiSwitch-124B-POE</vt:lpstr>
      <vt:lpstr>FortiSwitch-224B-POE</vt:lpstr>
      <vt:lpstr>FortiSwitch-224D-POE</vt:lpstr>
      <vt:lpstr>FortiSwitch-324B-POE</vt:lpstr>
      <vt:lpstr>FortiSwitch-348B</vt:lpstr>
      <vt:lpstr>FortiSwitch-448B</vt:lpstr>
      <vt:lpstr>FortiSwitch Series – Access Switches</vt:lpstr>
      <vt:lpstr>FortiSwitch Series – Secure Access Switches</vt:lpstr>
      <vt:lpstr>FortiSwitch Series – Data Center Switches</vt:lpstr>
      <vt:lpstr>PowerPoint Presentation</vt:lpstr>
      <vt:lpstr>Introducing FortiClient</vt:lpstr>
      <vt:lpstr>FortiClient V5.0.5</vt:lpstr>
      <vt:lpstr>PowerPoint Presentation</vt:lpstr>
      <vt:lpstr>Introducing FortiToken</vt:lpstr>
      <vt:lpstr>Introducing FortiToken Mobile</vt:lpstr>
      <vt:lpstr>PowerPoint Presentation</vt:lpstr>
      <vt:lpstr>Introducing FortiAnalyzer</vt:lpstr>
      <vt:lpstr>FortiAnalyzer Series</vt:lpstr>
      <vt:lpstr>FortiAnalyzer-VM Series</vt:lpstr>
      <vt:lpstr>PowerPoint Presentation</vt:lpstr>
      <vt:lpstr>Introducing FortiManager</vt:lpstr>
      <vt:lpstr>FortiManager Series</vt:lpstr>
      <vt:lpstr>FortiManager-VM Series</vt:lpstr>
      <vt:lpstr>PowerPoint Presentation</vt:lpstr>
      <vt:lpstr>Introducing FortiSandbox</vt:lpstr>
      <vt:lpstr>FortiSandbox Series </vt:lpstr>
      <vt:lpstr>PowerPoint Presentation</vt:lpstr>
      <vt:lpstr>Introducing FortiAuthenticator </vt:lpstr>
      <vt:lpstr>FortiAuthenticator Series</vt:lpstr>
      <vt:lpstr>FortiAuthenticator-VM Series</vt:lpstr>
      <vt:lpstr>PowerPoint Presentation</vt:lpstr>
      <vt:lpstr>Introducing FortiDDoS</vt:lpstr>
      <vt:lpstr>FortiDDoS Series</vt:lpstr>
      <vt:lpstr>PowerPoint Presentation</vt:lpstr>
      <vt:lpstr>Introducing FortiMail</vt:lpstr>
      <vt:lpstr>FortiMail Series</vt:lpstr>
      <vt:lpstr>FortiMail-VM Series</vt:lpstr>
      <vt:lpstr>PowerPoint Presentation</vt:lpstr>
      <vt:lpstr>Introducing FortiWeb</vt:lpstr>
      <vt:lpstr>FortiWeb Series</vt:lpstr>
      <vt:lpstr>FortiWeb-VM Series</vt:lpstr>
      <vt:lpstr>PowerPoint Presentation</vt:lpstr>
      <vt:lpstr>Introducing FortiDB</vt:lpstr>
      <vt:lpstr>FortiDB Series </vt:lpstr>
      <vt:lpstr>PowerPoint Presentation</vt:lpstr>
      <vt:lpstr>Introducing FortiADC &amp; AscenLink</vt:lpstr>
      <vt:lpstr>FortiBalancer / FortiADC Series</vt:lpstr>
      <vt:lpstr>AscenLink Series</vt:lpstr>
      <vt:lpstr>PowerPoint Presentation</vt:lpstr>
      <vt:lpstr>Introducing FortiCache</vt:lpstr>
      <vt:lpstr>FortiCache Series</vt:lpstr>
      <vt:lpstr>PowerPoint Presentation</vt:lpstr>
      <vt:lpstr>Introducing FortiDNS</vt:lpstr>
      <vt:lpstr>FortiDNS Series</vt:lpstr>
      <vt:lpstr>PowerPoint Presentation</vt:lpstr>
      <vt:lpstr>Virtual Appliance Platforms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Robin Liao</cp:lastModifiedBy>
  <cp:revision>2009</cp:revision>
  <cp:lastPrinted>2014-01-29T19:16:28Z</cp:lastPrinted>
  <dcterms:created xsi:type="dcterms:W3CDTF">2012-01-26T23:40:20Z</dcterms:created>
  <dcterms:modified xsi:type="dcterms:W3CDTF">2014-03-06T23:12:00Z</dcterms:modified>
</cp:coreProperties>
</file>